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1.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3.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5.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6.xml" ContentType="application/vnd.openxmlformats-officedocument.themeOverride+xml"/>
  <Override PartName="/ppt/notesSlides/notesSlide15.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7.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8.xml" ContentType="application/vnd.openxmlformats-officedocument.themeOverride+xml"/>
  <Override PartName="/ppt/notesSlides/notesSlide16.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1" r:id="rId3"/>
  </p:sldMasterIdLst>
  <p:notesMasterIdLst>
    <p:notesMasterId r:id="rId44"/>
  </p:notesMasterIdLst>
  <p:sldIdLst>
    <p:sldId id="256" r:id="rId4"/>
    <p:sldId id="257" r:id="rId5"/>
    <p:sldId id="276" r:id="rId6"/>
    <p:sldId id="279" r:id="rId7"/>
    <p:sldId id="280" r:id="rId8"/>
    <p:sldId id="281" r:id="rId9"/>
    <p:sldId id="260" r:id="rId10"/>
    <p:sldId id="265" r:id="rId11"/>
    <p:sldId id="282" r:id="rId12"/>
    <p:sldId id="2653" r:id="rId13"/>
    <p:sldId id="2655" r:id="rId14"/>
    <p:sldId id="2683" r:id="rId15"/>
    <p:sldId id="273" r:id="rId16"/>
    <p:sldId id="274" r:id="rId17"/>
    <p:sldId id="275" r:id="rId18"/>
    <p:sldId id="2667" r:id="rId19"/>
    <p:sldId id="2669" r:id="rId20"/>
    <p:sldId id="756" r:id="rId21"/>
    <p:sldId id="758" r:id="rId22"/>
    <p:sldId id="2703" r:id="rId23"/>
    <p:sldId id="2657" r:id="rId24"/>
    <p:sldId id="2647" r:id="rId25"/>
    <p:sldId id="2648" r:id="rId26"/>
    <p:sldId id="2631" r:id="rId27"/>
    <p:sldId id="2676" r:id="rId28"/>
    <p:sldId id="2735" r:id="rId29"/>
    <p:sldId id="2734" r:id="rId30"/>
    <p:sldId id="2622" r:id="rId31"/>
    <p:sldId id="2736" r:id="rId32"/>
    <p:sldId id="2677" r:id="rId33"/>
    <p:sldId id="2727" r:id="rId34"/>
    <p:sldId id="2681" r:id="rId35"/>
    <p:sldId id="768" r:id="rId36"/>
    <p:sldId id="2738" r:id="rId37"/>
    <p:sldId id="2712" r:id="rId38"/>
    <p:sldId id="2709" r:id="rId39"/>
    <p:sldId id="2733" r:id="rId40"/>
    <p:sldId id="2649" r:id="rId41"/>
    <p:sldId id="2650" r:id="rId42"/>
    <p:sldId id="265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8E6CB3-A450-4637-AA29-C4F6B21B3A3E}" v="3" dt="2024-01-31T14:39:56.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8" d="100"/>
          <a:sy n="148" d="100"/>
        </p:scale>
        <p:origin x="3030" y="12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ibheorg-my.sharepoint.com/personal/lichtenberger_ibhe_org/Documents/IBHE%20-%202021%20Graduates_update.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https://ibheorg.sharepoint.com/sites/BigPictureandBudgetMeetings/Shared%20Documents/General/For%20FY2025%20Budget/Data%20for%20Presentations/BigPictureSlidesFromIHEISDataFY2025.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https://ibheorg.sharepoint.com/sites/BigPictureandBudgetMeetings/Shared%20Documents/General/For%20FY2025%20Budget/Data%20for%20Presentations/BigPictureSlidesFromIHEISDataFY2025.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https://ibheorg.sharepoint.com/sites/BigPictureandBudgetMeetings/Shared%20Documents/General/For%20FY2025%20Budget/Data%20for%20Presentations/BigPictureSlidesFromIHEISDataFY2025.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embeddings/oleObject1.bin"/></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https://ibheorg.sharepoint.com/sites/BigPictureandBudgetMeetings/Shared%20Documents/General/For%20FY2025%20Budget/Data%20for%20Presentations/BigPictureSlidesFromIHEISDataFY2025.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https://ibheorg.sharepoint.com/sites/BigPictureandBudgetMeetings/Shared%20Documents/General/For%20FY2025%20Budget/Data%20for%20Presentations/BigPictureSlidesFromIHEISDataFY2025.xlsx" TargetMode="External"/></Relationships>
</file>

<file path=ppt/charts/_rels/chart37.xml.rels><?xml version="1.0" encoding="UTF-8" standalone="yes"?>
<Relationships xmlns="http://schemas.openxmlformats.org/package/2006/relationships"><Relationship Id="rId3" Type="http://schemas.openxmlformats.org/officeDocument/2006/relationships/oleObject" Target="https://ibheorg.sharepoint.com/sites/Research/Shared%20Documents/General/Presentations/June%202023/June%202023%20Board%20Meeting/Some%20College%20No%20Degree.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chase\Desktop\Data%20files%20for%20reference\MAP%20-%20Coverage%20and%20Eligibility%20Data.xlsx" TargetMode="Externa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ibheorg.sharepoint.com/sites/Research/Shared%20Documents/New%20Strategic%20Plan%20Data/Updates%20for%20Slid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171296296296296"/>
          <c:w val="1"/>
          <c:h val="0.77736111111111106"/>
        </c:manualLayout>
      </c:layout>
      <c:lineChart>
        <c:grouping val="standard"/>
        <c:varyColors val="0"/>
        <c:ser>
          <c:idx val="0"/>
          <c:order val="0"/>
          <c:tx>
            <c:strRef>
              <c:f>Trends!$A$4</c:f>
              <c:strCache>
                <c:ptCount val="1"/>
                <c:pt idx="0">
                  <c:v>African American</c:v>
                </c:pt>
              </c:strCache>
            </c:strRef>
          </c:tx>
          <c:spPr>
            <a:ln w="57150" cap="rnd">
              <a:solidFill>
                <a:srgbClr val="702B63"/>
              </a:solidFill>
              <a:round/>
            </a:ln>
            <a:effectLst/>
          </c:spPr>
          <c:marker>
            <c:symbol val="none"/>
          </c:marker>
          <c:cat>
            <c:numRef>
              <c:f>Trends!$B$3:$J$3</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Trends!$B$4:$J$4</c:f>
              <c:numCache>
                <c:formatCode>General</c:formatCode>
                <c:ptCount val="9"/>
                <c:pt idx="0">
                  <c:v>106914</c:v>
                </c:pt>
                <c:pt idx="1">
                  <c:v>102398</c:v>
                </c:pt>
                <c:pt idx="2">
                  <c:v>91340</c:v>
                </c:pt>
                <c:pt idx="3">
                  <c:v>82470</c:v>
                </c:pt>
                <c:pt idx="4">
                  <c:v>78547</c:v>
                </c:pt>
                <c:pt idx="5">
                  <c:v>75659</c:v>
                </c:pt>
                <c:pt idx="6" formatCode="_(* #,##0_);_(* \(#,##0\);_(* &quot;-&quot;??_);_(@_)">
                  <c:v>70574</c:v>
                </c:pt>
                <c:pt idx="7">
                  <c:v>67041</c:v>
                </c:pt>
                <c:pt idx="8">
                  <c:v>67483</c:v>
                </c:pt>
              </c:numCache>
            </c:numRef>
          </c:val>
          <c:smooth val="0"/>
          <c:extLst>
            <c:ext xmlns:c16="http://schemas.microsoft.com/office/drawing/2014/chart" uri="{C3380CC4-5D6E-409C-BE32-E72D297353CC}">
              <c16:uniqueId val="{00000000-7A99-42FB-87F4-49F54CF474AE}"/>
            </c:ext>
          </c:extLst>
        </c:ser>
        <c:dLbls>
          <c:showLegendKey val="0"/>
          <c:showVal val="0"/>
          <c:showCatName val="0"/>
          <c:showSerName val="0"/>
          <c:showPercent val="0"/>
          <c:showBubbleSize val="0"/>
        </c:dLbls>
        <c:smooth val="0"/>
        <c:axId val="908310399"/>
        <c:axId val="908301663"/>
      </c:lineChart>
      <c:catAx>
        <c:axId val="908310399"/>
        <c:scaling>
          <c:orientation val="minMax"/>
        </c:scaling>
        <c:delete val="1"/>
        <c:axPos val="b"/>
        <c:numFmt formatCode="General" sourceLinked="1"/>
        <c:majorTickMark val="none"/>
        <c:minorTickMark val="none"/>
        <c:tickLblPos val="nextTo"/>
        <c:crossAx val="908301663"/>
        <c:crosses val="autoZero"/>
        <c:auto val="1"/>
        <c:lblAlgn val="ctr"/>
        <c:lblOffset val="100"/>
        <c:noMultiLvlLbl val="0"/>
      </c:catAx>
      <c:valAx>
        <c:axId val="908301663"/>
        <c:scaling>
          <c:orientation val="minMax"/>
        </c:scaling>
        <c:delete val="1"/>
        <c:axPos val="l"/>
        <c:numFmt formatCode="General" sourceLinked="1"/>
        <c:majorTickMark val="none"/>
        <c:minorTickMark val="none"/>
        <c:tickLblPos val="nextTo"/>
        <c:crossAx val="90831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171296296296296"/>
          <c:w val="1"/>
          <c:h val="0.77736111111111106"/>
        </c:manualLayout>
      </c:layout>
      <c:lineChart>
        <c:grouping val="standard"/>
        <c:varyColors val="0"/>
        <c:ser>
          <c:idx val="0"/>
          <c:order val="0"/>
          <c:spPr>
            <a:ln w="50800" cap="rnd">
              <a:solidFill>
                <a:srgbClr val="00A4B5"/>
              </a:solidFill>
              <a:round/>
            </a:ln>
            <a:effectLst/>
          </c:spPr>
          <c:marker>
            <c:symbol val="none"/>
          </c:marker>
          <c:val>
            <c:numRef>
              <c:f>Trends!$B$5:$J$5</c:f>
              <c:numCache>
                <c:formatCode>General</c:formatCode>
                <c:ptCount val="9"/>
                <c:pt idx="0">
                  <c:v>118027</c:v>
                </c:pt>
                <c:pt idx="1">
                  <c:v>120143</c:v>
                </c:pt>
                <c:pt idx="2">
                  <c:v>122026</c:v>
                </c:pt>
                <c:pt idx="3">
                  <c:v>123598</c:v>
                </c:pt>
                <c:pt idx="4">
                  <c:v>125515</c:v>
                </c:pt>
                <c:pt idx="5">
                  <c:v>127153</c:v>
                </c:pt>
                <c:pt idx="6" formatCode="_(* #,##0_);_(* \(#,##0\);_(* &quot;-&quot;??_);_(@_)">
                  <c:v>127800</c:v>
                </c:pt>
                <c:pt idx="7">
                  <c:v>118154</c:v>
                </c:pt>
                <c:pt idx="8">
                  <c:v>121993</c:v>
                </c:pt>
              </c:numCache>
            </c:numRef>
          </c:val>
          <c:smooth val="0"/>
          <c:extLst>
            <c:ext xmlns:c16="http://schemas.microsoft.com/office/drawing/2014/chart" uri="{C3380CC4-5D6E-409C-BE32-E72D297353CC}">
              <c16:uniqueId val="{00000000-7F87-40EE-80FD-E336F8072273}"/>
            </c:ext>
          </c:extLst>
        </c:ser>
        <c:dLbls>
          <c:showLegendKey val="0"/>
          <c:showVal val="0"/>
          <c:showCatName val="0"/>
          <c:showSerName val="0"/>
          <c:showPercent val="0"/>
          <c:showBubbleSize val="0"/>
        </c:dLbls>
        <c:smooth val="0"/>
        <c:axId val="1116862607"/>
        <c:axId val="1116855535"/>
      </c:lineChart>
      <c:catAx>
        <c:axId val="1116862607"/>
        <c:scaling>
          <c:orientation val="minMax"/>
        </c:scaling>
        <c:delete val="1"/>
        <c:axPos val="b"/>
        <c:majorTickMark val="none"/>
        <c:minorTickMark val="none"/>
        <c:tickLblPos val="nextTo"/>
        <c:crossAx val="1116855535"/>
        <c:crosses val="autoZero"/>
        <c:auto val="1"/>
        <c:lblAlgn val="ctr"/>
        <c:lblOffset val="100"/>
        <c:noMultiLvlLbl val="0"/>
      </c:catAx>
      <c:valAx>
        <c:axId val="1116855535"/>
        <c:scaling>
          <c:orientation val="minMax"/>
          <c:min val="0"/>
        </c:scaling>
        <c:delete val="1"/>
        <c:axPos val="l"/>
        <c:numFmt formatCode="General" sourceLinked="1"/>
        <c:majorTickMark val="none"/>
        <c:minorTickMark val="none"/>
        <c:tickLblPos val="nextTo"/>
        <c:crossAx val="11168626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015D83"/>
              </a:solidFill>
              <a:ln w="19050">
                <a:solidFill>
                  <a:schemeClr val="lt1"/>
                </a:solidFill>
              </a:ln>
              <a:effectLst/>
            </c:spPr>
            <c:extLst>
              <c:ext xmlns:c16="http://schemas.microsoft.com/office/drawing/2014/chart" uri="{C3380CC4-5D6E-409C-BE32-E72D297353CC}">
                <c16:uniqueId val="{00000001-2C3D-4EFB-8DCC-04A5AA6B9386}"/>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2C3D-4EFB-8DCC-04A5AA6B9386}"/>
              </c:ext>
            </c:extLst>
          </c:dPt>
          <c:val>
            <c:numRef>
              <c:f>Sheet1!$B$10:$C$10</c:f>
              <c:numCache>
                <c:formatCode>0.0%</c:formatCode>
                <c:ptCount val="2"/>
                <c:pt idx="0">
                  <c:v>0.7017969888295289</c:v>
                </c:pt>
                <c:pt idx="1">
                  <c:v>0.2982030111704711</c:v>
                </c:pt>
              </c:numCache>
            </c:numRef>
          </c:val>
          <c:extLst>
            <c:ext xmlns:c16="http://schemas.microsoft.com/office/drawing/2014/chart" uri="{C3380CC4-5D6E-409C-BE32-E72D297353CC}">
              <c16:uniqueId val="{00000004-2C3D-4EFB-8DCC-04A5AA6B938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015D83"/>
              </a:solidFill>
              <a:ln w="19050">
                <a:solidFill>
                  <a:schemeClr val="lt1"/>
                </a:solidFill>
              </a:ln>
              <a:effectLst/>
            </c:spPr>
            <c:extLst>
              <c:ext xmlns:c16="http://schemas.microsoft.com/office/drawing/2014/chart" uri="{C3380CC4-5D6E-409C-BE32-E72D297353CC}">
                <c16:uniqueId val="{00000001-A666-4282-8765-C40A59C24016}"/>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A666-4282-8765-C40A59C24016}"/>
              </c:ext>
            </c:extLst>
          </c:dPt>
          <c:val>
            <c:numRef>
              <c:f>Sheet1!$D$10:$E$10</c:f>
              <c:numCache>
                <c:formatCode>0.0%</c:formatCode>
                <c:ptCount val="2"/>
                <c:pt idx="0">
                  <c:v>0.40214401579801112</c:v>
                </c:pt>
                <c:pt idx="1">
                  <c:v>0.59785598420198882</c:v>
                </c:pt>
              </c:numCache>
            </c:numRef>
          </c:val>
          <c:extLst>
            <c:ext xmlns:c16="http://schemas.microsoft.com/office/drawing/2014/chart" uri="{C3380CC4-5D6E-409C-BE32-E72D297353CC}">
              <c16:uniqueId val="{00000004-A666-4282-8765-C40A59C240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015D83"/>
              </a:solidFill>
              <a:ln w="19050">
                <a:solidFill>
                  <a:schemeClr val="lt1"/>
                </a:solidFill>
              </a:ln>
              <a:effectLst/>
            </c:spPr>
            <c:extLst>
              <c:ext xmlns:c16="http://schemas.microsoft.com/office/drawing/2014/chart" uri="{C3380CC4-5D6E-409C-BE32-E72D297353CC}">
                <c16:uniqueId val="{00000001-1BE7-441D-A3DA-9FD06CECD268}"/>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1BE7-441D-A3DA-9FD06CECD268}"/>
              </c:ext>
            </c:extLst>
          </c:dPt>
          <c:val>
            <c:numRef>
              <c:f>Sheet1!$F$10:$G$10</c:f>
              <c:numCache>
                <c:formatCode>0.0%</c:formatCode>
                <c:ptCount val="2"/>
                <c:pt idx="0">
                  <c:v>0.69795196699572715</c:v>
                </c:pt>
                <c:pt idx="1">
                  <c:v>0.30204803300427285</c:v>
                </c:pt>
              </c:numCache>
            </c:numRef>
          </c:val>
          <c:extLst>
            <c:ext xmlns:c16="http://schemas.microsoft.com/office/drawing/2014/chart" uri="{C3380CC4-5D6E-409C-BE32-E72D297353CC}">
              <c16:uniqueId val="{00000004-1BE7-441D-A3DA-9FD06CECD2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spPr>
            <a:ln>
              <a:solidFill>
                <a:schemeClr val="bg1"/>
              </a:solidFill>
            </a:ln>
          </c:spPr>
          <c:dPt>
            <c:idx val="0"/>
            <c:bubble3D val="0"/>
            <c:spPr>
              <a:solidFill>
                <a:srgbClr val="015D83"/>
              </a:solidFill>
              <a:ln w="19050">
                <a:solidFill>
                  <a:schemeClr val="bg1"/>
                </a:solidFill>
              </a:ln>
              <a:effectLst/>
            </c:spPr>
            <c:extLst>
              <c:ext xmlns:c16="http://schemas.microsoft.com/office/drawing/2014/chart" uri="{C3380CC4-5D6E-409C-BE32-E72D297353CC}">
                <c16:uniqueId val="{00000001-149E-4ED4-AD43-12A432DA4DBB}"/>
              </c:ext>
            </c:extLst>
          </c:dPt>
          <c:dPt>
            <c:idx val="1"/>
            <c:bubble3D val="0"/>
            <c:spPr>
              <a:solidFill>
                <a:srgbClr val="E2E2E2"/>
              </a:solidFill>
              <a:ln w="19050">
                <a:solidFill>
                  <a:schemeClr val="bg1"/>
                </a:solidFill>
              </a:ln>
              <a:effectLst/>
            </c:spPr>
            <c:extLst>
              <c:ext xmlns:c16="http://schemas.microsoft.com/office/drawing/2014/chart" uri="{C3380CC4-5D6E-409C-BE32-E72D297353CC}">
                <c16:uniqueId val="{00000003-149E-4ED4-AD43-12A432DA4DBB}"/>
              </c:ext>
            </c:extLst>
          </c:dPt>
          <c:val>
            <c:numRef>
              <c:f>Sheet1!$H$10:$I$10</c:f>
              <c:numCache>
                <c:formatCode>0.0%</c:formatCode>
                <c:ptCount val="2"/>
                <c:pt idx="0">
                  <c:v>0.4375</c:v>
                </c:pt>
                <c:pt idx="1">
                  <c:v>0.5625</c:v>
                </c:pt>
              </c:numCache>
            </c:numRef>
          </c:val>
          <c:extLst>
            <c:ext xmlns:c16="http://schemas.microsoft.com/office/drawing/2014/chart" uri="{C3380CC4-5D6E-409C-BE32-E72D297353CC}">
              <c16:uniqueId val="{00000004-149E-4ED4-AD43-12A432DA4DB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00A4B5"/>
              </a:solidFill>
              <a:ln w="19050">
                <a:solidFill>
                  <a:schemeClr val="lt1"/>
                </a:solidFill>
              </a:ln>
              <a:effectLst/>
            </c:spPr>
            <c:extLst>
              <c:ext xmlns:c16="http://schemas.microsoft.com/office/drawing/2014/chart" uri="{C3380CC4-5D6E-409C-BE32-E72D297353CC}">
                <c16:uniqueId val="{00000001-7E3A-4E93-AB81-6C37B27FC203}"/>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E3A-4E93-AB81-6C37B27FC203}"/>
              </c:ext>
            </c:extLst>
          </c:dPt>
          <c:val>
            <c:numRef>
              <c:f>Sheet1!$B$9:$C$9</c:f>
              <c:numCache>
                <c:formatCode>0.0%</c:formatCode>
                <c:ptCount val="2"/>
                <c:pt idx="0">
                  <c:v>0.53053830227743271</c:v>
                </c:pt>
                <c:pt idx="1">
                  <c:v>0.46946169772256729</c:v>
                </c:pt>
              </c:numCache>
            </c:numRef>
          </c:val>
          <c:extLst>
            <c:ext xmlns:c16="http://schemas.microsoft.com/office/drawing/2014/chart" uri="{C3380CC4-5D6E-409C-BE32-E72D297353CC}">
              <c16:uniqueId val="{00000004-7E3A-4E93-AB81-6C37B27FC2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00A4B5"/>
              </a:solidFill>
              <a:ln w="19050">
                <a:solidFill>
                  <a:schemeClr val="lt1"/>
                </a:solidFill>
              </a:ln>
              <a:effectLst/>
            </c:spPr>
            <c:extLst>
              <c:ext xmlns:c16="http://schemas.microsoft.com/office/drawing/2014/chart" uri="{C3380CC4-5D6E-409C-BE32-E72D297353CC}">
                <c16:uniqueId val="{00000001-D153-4DA5-A228-1C7A2A7FFABE}"/>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D153-4DA5-A228-1C7A2A7FFABE}"/>
              </c:ext>
            </c:extLst>
          </c:dPt>
          <c:val>
            <c:numRef>
              <c:f>Sheet1!$D$9:$E$9</c:f>
              <c:numCache>
                <c:formatCode>0.0%</c:formatCode>
                <c:ptCount val="2"/>
                <c:pt idx="0">
                  <c:v>0.26962556021396561</c:v>
                </c:pt>
                <c:pt idx="1">
                  <c:v>0.73037443978603434</c:v>
                </c:pt>
              </c:numCache>
            </c:numRef>
          </c:val>
          <c:extLst>
            <c:ext xmlns:c16="http://schemas.microsoft.com/office/drawing/2014/chart" uri="{C3380CC4-5D6E-409C-BE32-E72D297353CC}">
              <c16:uniqueId val="{00000004-D153-4DA5-A228-1C7A2A7FFA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00A4B5"/>
              </a:solidFill>
              <a:ln w="19050">
                <a:solidFill>
                  <a:schemeClr val="lt1"/>
                </a:solidFill>
              </a:ln>
              <a:effectLst/>
            </c:spPr>
            <c:extLst>
              <c:ext xmlns:c16="http://schemas.microsoft.com/office/drawing/2014/chart" uri="{C3380CC4-5D6E-409C-BE32-E72D297353CC}">
                <c16:uniqueId val="{00000001-FDA0-4B23-8EA6-2915D424CC92}"/>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FDA0-4B23-8EA6-2915D424CC92}"/>
              </c:ext>
            </c:extLst>
          </c:dPt>
          <c:val>
            <c:numRef>
              <c:f>Sheet1!$F$9:$G$9</c:f>
              <c:numCache>
                <c:formatCode>0.0%</c:formatCode>
                <c:ptCount val="2"/>
                <c:pt idx="0">
                  <c:v>0.58658806190125279</c:v>
                </c:pt>
                <c:pt idx="1">
                  <c:v>0.41341193809874721</c:v>
                </c:pt>
              </c:numCache>
            </c:numRef>
          </c:val>
          <c:extLst>
            <c:ext xmlns:c16="http://schemas.microsoft.com/office/drawing/2014/chart" uri="{C3380CC4-5D6E-409C-BE32-E72D297353CC}">
              <c16:uniqueId val="{00000004-FDA0-4B23-8EA6-2915D424CC9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00A4B5"/>
              </a:solidFill>
              <a:ln w="19050">
                <a:solidFill>
                  <a:schemeClr val="lt1"/>
                </a:solidFill>
              </a:ln>
              <a:effectLst/>
            </c:spPr>
            <c:extLst>
              <c:ext xmlns:c16="http://schemas.microsoft.com/office/drawing/2014/chart" uri="{C3380CC4-5D6E-409C-BE32-E72D297353CC}">
                <c16:uniqueId val="{00000001-E376-42C9-8141-0C1635721D2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376-42C9-8141-0C1635721D28}"/>
              </c:ext>
            </c:extLst>
          </c:dPt>
          <c:val>
            <c:numRef>
              <c:f>Sheet1!$H$9:$I$9</c:f>
              <c:numCache>
                <c:formatCode>0.0%</c:formatCode>
                <c:ptCount val="2"/>
                <c:pt idx="0">
                  <c:v>0.40816326530612246</c:v>
                </c:pt>
                <c:pt idx="1">
                  <c:v>0.59183673469387754</c:v>
                </c:pt>
              </c:numCache>
            </c:numRef>
          </c:val>
          <c:extLst>
            <c:ext xmlns:c16="http://schemas.microsoft.com/office/drawing/2014/chart" uri="{C3380CC4-5D6E-409C-BE32-E72D297353CC}">
              <c16:uniqueId val="{00000004-E376-42C9-8141-0C1635721D2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0925925925925923E-2"/>
          <c:w val="1"/>
          <c:h val="0.89814814814814814"/>
        </c:manualLayout>
      </c:layout>
      <c:lineChart>
        <c:grouping val="standard"/>
        <c:varyColors val="0"/>
        <c:ser>
          <c:idx val="0"/>
          <c:order val="0"/>
          <c:spPr>
            <a:ln w="57150" cap="rnd">
              <a:solidFill>
                <a:srgbClr val="B2BD35"/>
              </a:solidFill>
              <a:round/>
            </a:ln>
            <a:effectLst/>
          </c:spPr>
          <c:marker>
            <c:symbol val="none"/>
          </c:marker>
          <c:val>
            <c:numRef>
              <c:f>'[Updates for Slides.xlsx]Trends'!$B$6:$J$6</c:f>
              <c:numCache>
                <c:formatCode>General</c:formatCode>
                <c:ptCount val="9"/>
                <c:pt idx="0">
                  <c:v>280235</c:v>
                </c:pt>
                <c:pt idx="1">
                  <c:v>268926</c:v>
                </c:pt>
                <c:pt idx="2">
                  <c:v>252520</c:v>
                </c:pt>
                <c:pt idx="3">
                  <c:v>226565</c:v>
                </c:pt>
                <c:pt idx="4">
                  <c:v>212479</c:v>
                </c:pt>
                <c:pt idx="5">
                  <c:v>206768</c:v>
                </c:pt>
                <c:pt idx="6">
                  <c:v>200393</c:v>
                </c:pt>
                <c:pt idx="7">
                  <c:v>189749</c:v>
                </c:pt>
                <c:pt idx="8">
                  <c:v>178603</c:v>
                </c:pt>
              </c:numCache>
            </c:numRef>
          </c:val>
          <c:smooth val="0"/>
          <c:extLst>
            <c:ext xmlns:c16="http://schemas.microsoft.com/office/drawing/2014/chart" uri="{C3380CC4-5D6E-409C-BE32-E72D297353CC}">
              <c16:uniqueId val="{00000000-9F8C-4433-9863-0F3C4931B02F}"/>
            </c:ext>
          </c:extLst>
        </c:ser>
        <c:dLbls>
          <c:showLegendKey val="0"/>
          <c:showVal val="0"/>
          <c:showCatName val="0"/>
          <c:showSerName val="0"/>
          <c:showPercent val="0"/>
          <c:showBubbleSize val="0"/>
        </c:dLbls>
        <c:smooth val="0"/>
        <c:axId val="1870004303"/>
        <c:axId val="1870016367"/>
      </c:lineChart>
      <c:catAx>
        <c:axId val="1870004303"/>
        <c:scaling>
          <c:orientation val="minMax"/>
        </c:scaling>
        <c:delete val="1"/>
        <c:axPos val="b"/>
        <c:majorTickMark val="none"/>
        <c:minorTickMark val="none"/>
        <c:tickLblPos val="nextTo"/>
        <c:crossAx val="1870016367"/>
        <c:crosses val="autoZero"/>
        <c:auto val="1"/>
        <c:lblAlgn val="ctr"/>
        <c:lblOffset val="100"/>
        <c:noMultiLvlLbl val="0"/>
      </c:catAx>
      <c:valAx>
        <c:axId val="1870016367"/>
        <c:scaling>
          <c:orientation val="minMax"/>
        </c:scaling>
        <c:delete val="1"/>
        <c:axPos val="l"/>
        <c:numFmt formatCode="General" sourceLinked="1"/>
        <c:majorTickMark val="none"/>
        <c:minorTickMark val="none"/>
        <c:tickLblPos val="nextTo"/>
        <c:crossAx val="1870004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tx>
            <c:strRef>
              <c:f>Sheet1!$A$8</c:f>
              <c:strCache>
                <c:ptCount val="1"/>
                <c:pt idx="0">
                  <c:v>African American</c:v>
                </c:pt>
              </c:strCache>
            </c:strRef>
          </c:tx>
          <c:dPt>
            <c:idx val="0"/>
            <c:bubble3D val="0"/>
            <c:spPr>
              <a:solidFill>
                <a:srgbClr val="702B63"/>
              </a:solidFill>
              <a:ln w="19050">
                <a:solidFill>
                  <a:schemeClr val="lt1"/>
                </a:solidFill>
              </a:ln>
              <a:effectLst/>
            </c:spPr>
            <c:extLst>
              <c:ext xmlns:c16="http://schemas.microsoft.com/office/drawing/2014/chart" uri="{C3380CC4-5D6E-409C-BE32-E72D297353CC}">
                <c16:uniqueId val="{00000001-221E-4C6F-8143-A97A484703C2}"/>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221E-4C6F-8143-A97A484703C2}"/>
              </c:ext>
            </c:extLst>
          </c:dPt>
          <c:cat>
            <c:strRef>
              <c:f>Sheet1!$B$7:$C$7</c:f>
              <c:strCache>
                <c:ptCount val="1"/>
                <c:pt idx="0">
                  <c:v>Public Universities</c:v>
                </c:pt>
              </c:strCache>
            </c:strRef>
          </c:cat>
          <c:val>
            <c:numRef>
              <c:f>Sheet1!$B$8:$C$8</c:f>
              <c:numCache>
                <c:formatCode>0.0%</c:formatCode>
                <c:ptCount val="2"/>
                <c:pt idx="0">
                  <c:v>0.37320073279246269</c:v>
                </c:pt>
                <c:pt idx="1">
                  <c:v>0.62679926720753731</c:v>
                </c:pt>
              </c:numCache>
            </c:numRef>
          </c:val>
          <c:extLst>
            <c:ext xmlns:c16="http://schemas.microsoft.com/office/drawing/2014/chart" uri="{C3380CC4-5D6E-409C-BE32-E72D297353CC}">
              <c16:uniqueId val="{00000004-221E-4C6F-8143-A97A484703C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B2BD35"/>
              </a:solidFill>
              <a:ln w="19050">
                <a:solidFill>
                  <a:schemeClr val="lt1"/>
                </a:solidFill>
              </a:ln>
              <a:effectLst/>
            </c:spPr>
            <c:extLst>
              <c:ext xmlns:c16="http://schemas.microsoft.com/office/drawing/2014/chart" uri="{C3380CC4-5D6E-409C-BE32-E72D297353CC}">
                <c16:uniqueId val="{00000001-5E4D-4A31-B97E-087588D0017D}"/>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5E4D-4A31-B97E-087588D0017D}"/>
              </c:ext>
            </c:extLst>
          </c:dPt>
          <c:val>
            <c:numRef>
              <c:f>Sheet1!$B$11:$C$11</c:f>
              <c:numCache>
                <c:formatCode>0.0%</c:formatCode>
                <c:ptCount val="2"/>
                <c:pt idx="0">
                  <c:v>0.50379098360655739</c:v>
                </c:pt>
                <c:pt idx="1">
                  <c:v>0.49620901639344261</c:v>
                </c:pt>
              </c:numCache>
            </c:numRef>
          </c:val>
          <c:extLst>
            <c:ext xmlns:c16="http://schemas.microsoft.com/office/drawing/2014/chart" uri="{C3380CC4-5D6E-409C-BE32-E72D297353CC}">
              <c16:uniqueId val="{00000004-5E4D-4A31-B97E-087588D0017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B2BD35"/>
              </a:solidFill>
              <a:ln w="19050">
                <a:solidFill>
                  <a:schemeClr val="lt1"/>
                </a:solidFill>
              </a:ln>
              <a:effectLst/>
            </c:spPr>
            <c:extLst>
              <c:ext xmlns:c16="http://schemas.microsoft.com/office/drawing/2014/chart" uri="{C3380CC4-5D6E-409C-BE32-E72D297353CC}">
                <c16:uniqueId val="{00000001-D62F-44AD-972A-ED04DDFC02BD}"/>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D62F-44AD-972A-ED04DDFC02BD}"/>
              </c:ext>
            </c:extLst>
          </c:dPt>
          <c:val>
            <c:numRef>
              <c:f>Sheet1!$D$11:$E$11</c:f>
              <c:numCache>
                <c:formatCode>0.0%</c:formatCode>
                <c:ptCount val="2"/>
                <c:pt idx="0">
                  <c:v>0.28406561701426097</c:v>
                </c:pt>
                <c:pt idx="1">
                  <c:v>0.71593438298573897</c:v>
                </c:pt>
              </c:numCache>
            </c:numRef>
          </c:val>
          <c:extLst>
            <c:ext xmlns:c16="http://schemas.microsoft.com/office/drawing/2014/chart" uri="{C3380CC4-5D6E-409C-BE32-E72D297353CC}">
              <c16:uniqueId val="{00000004-D62F-44AD-972A-ED04DDFC02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B2BD35"/>
              </a:solidFill>
              <a:ln w="19050">
                <a:solidFill>
                  <a:schemeClr val="lt1"/>
                </a:solidFill>
              </a:ln>
              <a:effectLst/>
            </c:spPr>
            <c:extLst>
              <c:ext xmlns:c16="http://schemas.microsoft.com/office/drawing/2014/chart" uri="{C3380CC4-5D6E-409C-BE32-E72D297353CC}">
                <c16:uniqueId val="{00000001-08D1-48D9-BDEB-42D3D8C36EB8}"/>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08D1-48D9-BDEB-42D3D8C36EB8}"/>
              </c:ext>
            </c:extLst>
          </c:dPt>
          <c:val>
            <c:numRef>
              <c:f>Sheet1!$F$11:$G$11</c:f>
              <c:numCache>
                <c:formatCode>0.0%</c:formatCode>
                <c:ptCount val="2"/>
                <c:pt idx="0">
                  <c:v>0.54271548436308159</c:v>
                </c:pt>
                <c:pt idx="1">
                  <c:v>0.45728451563691841</c:v>
                </c:pt>
              </c:numCache>
            </c:numRef>
          </c:val>
          <c:extLst>
            <c:ext xmlns:c16="http://schemas.microsoft.com/office/drawing/2014/chart" uri="{C3380CC4-5D6E-409C-BE32-E72D297353CC}">
              <c16:uniqueId val="{00000004-08D1-48D9-BDEB-42D3D8C36EB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B2BD35"/>
              </a:solidFill>
              <a:ln w="19050">
                <a:solidFill>
                  <a:schemeClr val="lt1"/>
                </a:solidFill>
              </a:ln>
              <a:effectLst/>
            </c:spPr>
            <c:extLst>
              <c:ext xmlns:c16="http://schemas.microsoft.com/office/drawing/2014/chart" uri="{C3380CC4-5D6E-409C-BE32-E72D297353CC}">
                <c16:uniqueId val="{00000001-4529-4F4C-ADE6-7199FCB4288C}"/>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4529-4F4C-ADE6-7199FCB4288C}"/>
              </c:ext>
            </c:extLst>
          </c:dPt>
          <c:val>
            <c:numRef>
              <c:f>Sheet1!$H$11:$I$11</c:f>
              <c:numCache>
                <c:formatCode>0.0%</c:formatCode>
                <c:ptCount val="2"/>
                <c:pt idx="0">
                  <c:v>0.29007633587786258</c:v>
                </c:pt>
                <c:pt idx="1">
                  <c:v>0.70992366412213737</c:v>
                </c:pt>
              </c:numCache>
            </c:numRef>
          </c:val>
          <c:extLst>
            <c:ext xmlns:c16="http://schemas.microsoft.com/office/drawing/2014/chart" uri="{C3380CC4-5D6E-409C-BE32-E72D297353CC}">
              <c16:uniqueId val="{00000004-4529-4F4C-ADE6-7199FCB428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015D83"/>
              </a:solidFill>
              <a:ln w="19050">
                <a:solidFill>
                  <a:schemeClr val="lt1"/>
                </a:solidFill>
              </a:ln>
              <a:effectLst/>
            </c:spPr>
            <c:extLst>
              <c:ext xmlns:c16="http://schemas.microsoft.com/office/drawing/2014/chart" uri="{C3380CC4-5D6E-409C-BE32-E72D297353CC}">
                <c16:uniqueId val="{00000001-55F5-499A-8B5F-9CDBCA327351}"/>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55F5-499A-8B5F-9CDBCA327351}"/>
              </c:ext>
            </c:extLst>
          </c:dPt>
          <c:val>
            <c:numRef>
              <c:f>Sheet1!$B$12:$C$12</c:f>
              <c:numCache>
                <c:formatCode>0.0%</c:formatCode>
                <c:ptCount val="2"/>
                <c:pt idx="0">
                  <c:v>0.73207968720908578</c:v>
                </c:pt>
                <c:pt idx="1">
                  <c:v>0.26792031279091422</c:v>
                </c:pt>
              </c:numCache>
            </c:numRef>
          </c:val>
          <c:extLst>
            <c:ext xmlns:c16="http://schemas.microsoft.com/office/drawing/2014/chart" uri="{C3380CC4-5D6E-409C-BE32-E72D297353CC}">
              <c16:uniqueId val="{00000004-55F5-499A-8B5F-9CDBCA32735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015D83"/>
              </a:solidFill>
              <a:ln w="19050">
                <a:solidFill>
                  <a:schemeClr val="lt1"/>
                </a:solidFill>
              </a:ln>
              <a:effectLst/>
            </c:spPr>
            <c:extLst>
              <c:ext xmlns:c16="http://schemas.microsoft.com/office/drawing/2014/chart" uri="{C3380CC4-5D6E-409C-BE32-E72D297353CC}">
                <c16:uniqueId val="{00000001-974D-4109-8379-A960DBB78677}"/>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974D-4109-8379-A960DBB78677}"/>
              </c:ext>
            </c:extLst>
          </c:dPt>
          <c:val>
            <c:numRef>
              <c:f>Sheet1!$D$12:$E$12</c:f>
              <c:numCache>
                <c:formatCode>0.0%</c:formatCode>
                <c:ptCount val="2"/>
                <c:pt idx="0">
                  <c:v>0.3657384903826123</c:v>
                </c:pt>
                <c:pt idx="1">
                  <c:v>0.6342615096173877</c:v>
                </c:pt>
              </c:numCache>
            </c:numRef>
          </c:val>
          <c:extLst>
            <c:ext xmlns:c16="http://schemas.microsoft.com/office/drawing/2014/chart" uri="{C3380CC4-5D6E-409C-BE32-E72D297353CC}">
              <c16:uniqueId val="{00000004-974D-4109-8379-A960DBB786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015D83"/>
              </a:solidFill>
              <a:ln w="19050">
                <a:solidFill>
                  <a:schemeClr val="lt1"/>
                </a:solidFill>
              </a:ln>
              <a:effectLst/>
            </c:spPr>
            <c:extLst>
              <c:ext xmlns:c16="http://schemas.microsoft.com/office/drawing/2014/chart" uri="{C3380CC4-5D6E-409C-BE32-E72D297353CC}">
                <c16:uniqueId val="{00000001-D88A-4CAD-B958-130E981999FA}"/>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D88A-4CAD-B958-130E981999FA}"/>
              </c:ext>
            </c:extLst>
          </c:dPt>
          <c:val>
            <c:numRef>
              <c:f>Sheet1!$F$12:$G$12</c:f>
              <c:numCache>
                <c:formatCode>0.0%</c:formatCode>
                <c:ptCount val="2"/>
                <c:pt idx="0">
                  <c:v>0.74456424079065586</c:v>
                </c:pt>
                <c:pt idx="1">
                  <c:v>0.25543575920934414</c:v>
                </c:pt>
              </c:numCache>
            </c:numRef>
          </c:val>
          <c:extLst>
            <c:ext xmlns:c16="http://schemas.microsoft.com/office/drawing/2014/chart" uri="{C3380CC4-5D6E-409C-BE32-E72D297353CC}">
              <c16:uniqueId val="{00000004-D88A-4CAD-B958-130E981999F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015D83"/>
              </a:solidFill>
              <a:ln w="19050">
                <a:solidFill>
                  <a:schemeClr val="lt1"/>
                </a:solidFill>
              </a:ln>
              <a:effectLst/>
            </c:spPr>
            <c:extLst>
              <c:ext xmlns:c16="http://schemas.microsoft.com/office/drawing/2014/chart" uri="{C3380CC4-5D6E-409C-BE32-E72D297353CC}">
                <c16:uniqueId val="{00000001-8A05-483D-8F0F-24C30844F8A5}"/>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8A05-483D-8F0F-24C30844F8A5}"/>
              </c:ext>
            </c:extLst>
          </c:dPt>
          <c:val>
            <c:numRef>
              <c:f>Sheet1!$H$12:$I$12</c:f>
              <c:numCache>
                <c:formatCode>0.0%</c:formatCode>
                <c:ptCount val="2"/>
                <c:pt idx="0">
                  <c:v>0.56756756756756754</c:v>
                </c:pt>
                <c:pt idx="1">
                  <c:v>0.43243243243243246</c:v>
                </c:pt>
              </c:numCache>
            </c:numRef>
          </c:val>
          <c:extLst>
            <c:ext xmlns:c16="http://schemas.microsoft.com/office/drawing/2014/chart" uri="{C3380CC4-5D6E-409C-BE32-E72D297353CC}">
              <c16:uniqueId val="{00000004-8A05-483D-8F0F-24C30844F8A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54132107112985E-2"/>
          <c:y val="2.771981627296588E-2"/>
          <c:w val="0.92807475988578347"/>
          <c:h val="0.78361475648877221"/>
        </c:manualLayout>
      </c:layout>
      <c:lineChart>
        <c:grouping val="standard"/>
        <c:varyColors val="0"/>
        <c:ser>
          <c:idx val="0"/>
          <c:order val="0"/>
          <c:tx>
            <c:strRef>
              <c:f>'Race Enrollment'!$B$33</c:f>
              <c:strCache>
                <c:ptCount val="1"/>
                <c:pt idx="0">
                  <c:v>Asian</c:v>
                </c:pt>
              </c:strCache>
            </c:strRef>
          </c:tx>
          <c:spPr>
            <a:ln w="76200" cap="rnd">
              <a:solidFill>
                <a:srgbClr val="F3E431"/>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'Race Enrollment'!$D$32:$F$32</c:f>
              <c:numCache>
                <c:formatCode>General</c:formatCode>
                <c:ptCount val="3"/>
                <c:pt idx="0">
                  <c:v>2019</c:v>
                </c:pt>
                <c:pt idx="1">
                  <c:v>2020</c:v>
                </c:pt>
                <c:pt idx="2">
                  <c:v>2021</c:v>
                </c:pt>
              </c:numCache>
              <c:extLst/>
            </c:numRef>
          </c:cat>
          <c:val>
            <c:numRef>
              <c:f>'Race Enrollment'!$D$33:$F$33</c:f>
              <c:numCache>
                <c:formatCode>0.0%</c:formatCode>
                <c:ptCount val="3"/>
                <c:pt idx="0">
                  <c:v>0.82799999999999996</c:v>
                </c:pt>
                <c:pt idx="1">
                  <c:v>0.8043419267299865</c:v>
                </c:pt>
                <c:pt idx="2">
                  <c:v>0.82007772020725389</c:v>
                </c:pt>
              </c:numCache>
              <c:extLst/>
            </c:numRef>
          </c:val>
          <c:smooth val="0"/>
          <c:extLst xmlns:c15="http://schemas.microsoft.com/office/drawing/2012/chart">
            <c:ext xmlns:c16="http://schemas.microsoft.com/office/drawing/2014/chart" uri="{C3380CC4-5D6E-409C-BE32-E72D297353CC}">
              <c16:uniqueId val="{00000000-8AAE-4668-984F-00A40E9C41CD}"/>
            </c:ext>
          </c:extLst>
        </c:ser>
        <c:ser>
          <c:idx val="1"/>
          <c:order val="1"/>
          <c:tx>
            <c:strRef>
              <c:f>'Race Enrollment'!$B$34</c:f>
              <c:strCache>
                <c:ptCount val="1"/>
                <c:pt idx="0">
                  <c:v>White</c:v>
                </c:pt>
              </c:strCache>
            </c:strRef>
          </c:tx>
          <c:spPr>
            <a:ln w="76200" cap="rnd">
              <a:solidFill>
                <a:srgbClr val="19CD6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AE-4668-984F-00A40E9C41CD}"/>
                </c:ext>
              </c:extLst>
            </c:dLbl>
            <c:dLbl>
              <c:idx val="1"/>
              <c:layout>
                <c:manualLayout>
                  <c:x val="-4.3325233806226042E-2"/>
                  <c:y val="-3.5929949128203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AE-4668-984F-00A40E9C41CD}"/>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'Race Enrollment'!$D$32:$F$32</c:f>
              <c:numCache>
                <c:formatCode>General</c:formatCode>
                <c:ptCount val="3"/>
                <c:pt idx="0">
                  <c:v>2019</c:v>
                </c:pt>
                <c:pt idx="1">
                  <c:v>2020</c:v>
                </c:pt>
                <c:pt idx="2">
                  <c:v>2021</c:v>
                </c:pt>
              </c:numCache>
              <c:extLst/>
            </c:numRef>
          </c:cat>
          <c:val>
            <c:numRef>
              <c:f>'Race Enrollment'!$D$34:$F$34</c:f>
              <c:numCache>
                <c:formatCode>0.0%</c:formatCode>
                <c:ptCount val="3"/>
                <c:pt idx="0">
                  <c:v>0.69099999999999995</c:v>
                </c:pt>
                <c:pt idx="1">
                  <c:v>0.65411935870371429</c:v>
                </c:pt>
                <c:pt idx="2">
                  <c:v>0.65477046845868137</c:v>
                </c:pt>
              </c:numCache>
              <c:extLst/>
            </c:numRef>
          </c:val>
          <c:smooth val="0"/>
          <c:extLst>
            <c:ext xmlns:c16="http://schemas.microsoft.com/office/drawing/2014/chart" uri="{C3380CC4-5D6E-409C-BE32-E72D297353CC}">
              <c16:uniqueId val="{00000003-8AAE-4668-984F-00A40E9C41CD}"/>
            </c:ext>
          </c:extLst>
        </c:ser>
        <c:ser>
          <c:idx val="2"/>
          <c:order val="2"/>
          <c:tx>
            <c:strRef>
              <c:f>'Race Enrollment'!$B$35</c:f>
              <c:strCache>
                <c:ptCount val="1"/>
                <c:pt idx="0">
                  <c:v>Two or More Races</c:v>
                </c:pt>
              </c:strCache>
            </c:strRef>
          </c:tx>
          <c:spPr>
            <a:ln w="76200" cap="rnd">
              <a:solidFill>
                <a:srgbClr val="A1E2F1"/>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AE-4668-984F-00A40E9C41CD}"/>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AE-4668-984F-00A40E9C41CD}"/>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'Race Enrollment'!$D$32:$F$32</c:f>
              <c:numCache>
                <c:formatCode>General</c:formatCode>
                <c:ptCount val="3"/>
                <c:pt idx="0">
                  <c:v>2019</c:v>
                </c:pt>
                <c:pt idx="1">
                  <c:v>2020</c:v>
                </c:pt>
                <c:pt idx="2">
                  <c:v>2021</c:v>
                </c:pt>
              </c:numCache>
              <c:extLst/>
            </c:numRef>
          </c:cat>
          <c:val>
            <c:numRef>
              <c:f>'Race Enrollment'!$D$35:$F$35</c:f>
              <c:numCache>
                <c:formatCode>0.0%</c:formatCode>
                <c:ptCount val="3"/>
                <c:pt idx="0">
                  <c:v>0.64100000000000001</c:v>
                </c:pt>
                <c:pt idx="1">
                  <c:v>0.58363073994765646</c:v>
                </c:pt>
                <c:pt idx="2">
                  <c:v>0.59171597633136097</c:v>
                </c:pt>
              </c:numCache>
              <c:extLst/>
            </c:numRef>
          </c:val>
          <c:smooth val="0"/>
          <c:extLst>
            <c:ext xmlns:c16="http://schemas.microsoft.com/office/drawing/2014/chart" uri="{C3380CC4-5D6E-409C-BE32-E72D297353CC}">
              <c16:uniqueId val="{00000006-8AAE-4668-984F-00A40E9C41CD}"/>
            </c:ext>
          </c:extLst>
        </c:ser>
        <c:ser>
          <c:idx val="4"/>
          <c:order val="4"/>
          <c:tx>
            <c:strRef>
              <c:f>'Race Enrollment'!$B$37</c:f>
              <c:strCache>
                <c:ptCount val="1"/>
                <c:pt idx="0">
                  <c:v>Latino</c:v>
                </c:pt>
              </c:strCache>
            </c:strRef>
          </c:tx>
          <c:spPr>
            <a:ln w="76200" cap="rnd">
              <a:solidFill>
                <a:srgbClr val="FDA92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AAE-4668-984F-00A40E9C41CD}"/>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AAE-4668-984F-00A40E9C41CD}"/>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'Race Enrollment'!$D$32:$F$32</c:f>
              <c:numCache>
                <c:formatCode>General</c:formatCode>
                <c:ptCount val="3"/>
                <c:pt idx="0">
                  <c:v>2019</c:v>
                </c:pt>
                <c:pt idx="1">
                  <c:v>2020</c:v>
                </c:pt>
                <c:pt idx="2">
                  <c:v>2021</c:v>
                </c:pt>
              </c:numCache>
              <c:extLst/>
            </c:numRef>
          </c:cat>
          <c:val>
            <c:numRef>
              <c:f>'Race Enrollment'!$D$37:$F$37</c:f>
              <c:numCache>
                <c:formatCode>0.0%</c:formatCode>
                <c:ptCount val="3"/>
                <c:pt idx="0">
                  <c:v>0.56599999999999995</c:v>
                </c:pt>
                <c:pt idx="1">
                  <c:v>0.48328302101725806</c:v>
                </c:pt>
                <c:pt idx="2">
                  <c:v>0.49506114769520226</c:v>
                </c:pt>
              </c:numCache>
              <c:extLst/>
            </c:numRef>
          </c:val>
          <c:smooth val="0"/>
          <c:extLst>
            <c:ext xmlns:c16="http://schemas.microsoft.com/office/drawing/2014/chart" uri="{C3380CC4-5D6E-409C-BE32-E72D297353CC}">
              <c16:uniqueId val="{00000009-8AAE-4668-984F-00A40E9C41CD}"/>
            </c:ext>
          </c:extLst>
        </c:ser>
        <c:ser>
          <c:idx val="6"/>
          <c:order val="6"/>
          <c:tx>
            <c:strRef>
              <c:f>'Race Enrollment'!$B$39</c:f>
              <c:strCache>
                <c:ptCount val="1"/>
                <c:pt idx="0">
                  <c:v>African American</c:v>
                </c:pt>
              </c:strCache>
            </c:strRef>
          </c:tx>
          <c:spPr>
            <a:ln w="76200" cap="rnd">
              <a:solidFill>
                <a:srgbClr val="0CA7BC"/>
              </a:solidFill>
              <a:round/>
            </a:ln>
            <a:effectLst/>
          </c:spPr>
          <c:marker>
            <c:symbol val="none"/>
          </c:marker>
          <c:dLbls>
            <c:dLbl>
              <c:idx val="2"/>
              <c:layout>
                <c:manualLayout>
                  <c:x val="-1.9017586225411266E-2"/>
                  <c:y val="5.33753742029431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AAE-4668-984F-00A40E9C41CD}"/>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'Race Enrollment'!$D$32:$F$32</c:f>
              <c:numCache>
                <c:formatCode>General</c:formatCode>
                <c:ptCount val="3"/>
                <c:pt idx="0">
                  <c:v>2019</c:v>
                </c:pt>
                <c:pt idx="1">
                  <c:v>2020</c:v>
                </c:pt>
                <c:pt idx="2">
                  <c:v>2021</c:v>
                </c:pt>
              </c:numCache>
              <c:extLst/>
            </c:numRef>
          </c:cat>
          <c:val>
            <c:numRef>
              <c:f>'Race Enrollment'!$D$39:$F$39</c:f>
              <c:numCache>
                <c:formatCode>0.0%</c:formatCode>
                <c:ptCount val="3"/>
                <c:pt idx="0">
                  <c:v>0.503</c:v>
                </c:pt>
                <c:pt idx="1">
                  <c:v>0.43337460710543863</c:v>
                </c:pt>
                <c:pt idx="2">
                  <c:v>0.44682074879732275</c:v>
                </c:pt>
              </c:numCache>
              <c:extLst/>
            </c:numRef>
          </c:val>
          <c:smooth val="0"/>
          <c:extLst>
            <c:ext xmlns:c16="http://schemas.microsoft.com/office/drawing/2014/chart" uri="{C3380CC4-5D6E-409C-BE32-E72D297353CC}">
              <c16:uniqueId val="{0000000B-8AAE-4668-984F-00A40E9C41CD}"/>
            </c:ext>
          </c:extLst>
        </c:ser>
        <c:dLbls>
          <c:showLegendKey val="0"/>
          <c:showVal val="0"/>
          <c:showCatName val="0"/>
          <c:showSerName val="0"/>
          <c:showPercent val="0"/>
          <c:showBubbleSize val="0"/>
        </c:dLbls>
        <c:smooth val="0"/>
        <c:axId val="267169872"/>
        <c:axId val="267160304"/>
        <c:extLst>
          <c:ext xmlns:c15="http://schemas.microsoft.com/office/drawing/2012/chart" uri="{02D57815-91ED-43cb-92C2-25804820EDAC}">
            <c15:filteredLineSeries>
              <c15:ser>
                <c:idx val="3"/>
                <c:order val="3"/>
                <c:tx>
                  <c:strRef>
                    <c:extLst>
                      <c:ext uri="{02D57815-91ED-43cb-92C2-25804820EDAC}">
                        <c15:formulaRef>
                          <c15:sqref>'Race Enrollment'!$B$36</c15:sqref>
                        </c15:formulaRef>
                      </c:ext>
                    </c:extLst>
                    <c:strCache>
                      <c:ptCount val="1"/>
                      <c:pt idx="0">
                        <c:v>Native American</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'Race Enrollment'!$D$32:$F$32</c15:sqref>
                        </c15:formulaRef>
                      </c:ext>
                    </c:extLst>
                    <c:numCache>
                      <c:formatCode>General</c:formatCode>
                      <c:ptCount val="3"/>
                      <c:pt idx="0">
                        <c:v>2019</c:v>
                      </c:pt>
                      <c:pt idx="1">
                        <c:v>2020</c:v>
                      </c:pt>
                      <c:pt idx="2">
                        <c:v>2021</c:v>
                      </c:pt>
                    </c:numCache>
                  </c:numRef>
                </c:cat>
                <c:val>
                  <c:numRef>
                    <c:extLst>
                      <c:ext uri="{02D57815-91ED-43cb-92C2-25804820EDAC}">
                        <c15:formulaRef>
                          <c15:sqref>'Race Enrollment'!$D$36:$F$36</c15:sqref>
                        </c15:formulaRef>
                      </c:ext>
                    </c:extLst>
                    <c:numCache>
                      <c:formatCode>0.0%</c:formatCode>
                      <c:ptCount val="3"/>
                      <c:pt idx="0">
                        <c:v>0.495</c:v>
                      </c:pt>
                      <c:pt idx="1">
                        <c:v>0.51632047477744802</c:v>
                      </c:pt>
                      <c:pt idx="2">
                        <c:v>0.53658536585365857</c:v>
                      </c:pt>
                    </c:numCache>
                  </c:numRef>
                </c:val>
                <c:smooth val="0"/>
                <c:extLst>
                  <c:ext xmlns:c16="http://schemas.microsoft.com/office/drawing/2014/chart" uri="{C3380CC4-5D6E-409C-BE32-E72D297353CC}">
                    <c16:uniqueId val="{0000000C-8AAE-4668-984F-00A40E9C41C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'Race Enrollment'!$B$38</c15:sqref>
                        </c15:formulaRef>
                      </c:ext>
                    </c:extLst>
                    <c:strCache>
                      <c:ptCount val="1"/>
                      <c:pt idx="0">
                        <c:v>Pacific Islander</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'Race Enrollment'!$D$32:$F$32</c15:sqref>
                        </c15:formulaRef>
                      </c:ext>
                    </c:extLst>
                    <c:numCache>
                      <c:formatCode>General</c:formatCode>
                      <c:ptCount val="3"/>
                      <c:pt idx="0">
                        <c:v>2019</c:v>
                      </c:pt>
                      <c:pt idx="1">
                        <c:v>2020</c:v>
                      </c:pt>
                      <c:pt idx="2">
                        <c:v>2021</c:v>
                      </c:pt>
                    </c:numCache>
                  </c:numRef>
                </c:cat>
                <c:val>
                  <c:numRef>
                    <c:extLst xmlns:c15="http://schemas.microsoft.com/office/drawing/2012/chart">
                      <c:ext xmlns:c15="http://schemas.microsoft.com/office/drawing/2012/chart" uri="{02D57815-91ED-43cb-92C2-25804820EDAC}">
                        <c15:formulaRef>
                          <c15:sqref>'Race Enrollment'!$D$38:$F$38</c15:sqref>
                        </c15:formulaRef>
                      </c:ext>
                    </c:extLst>
                    <c:numCache>
                      <c:formatCode>0.0%</c:formatCode>
                      <c:ptCount val="3"/>
                      <c:pt idx="0">
                        <c:v>0.629</c:v>
                      </c:pt>
                      <c:pt idx="1">
                        <c:v>0.4689655172413793</c:v>
                      </c:pt>
                      <c:pt idx="2">
                        <c:v>0.64028776978417268</c:v>
                      </c:pt>
                    </c:numCache>
                  </c:numRef>
                </c:val>
                <c:smooth val="0"/>
                <c:extLst xmlns:c15="http://schemas.microsoft.com/office/drawing/2012/chart">
                  <c:ext xmlns:c16="http://schemas.microsoft.com/office/drawing/2014/chart" uri="{C3380CC4-5D6E-409C-BE32-E72D297353CC}">
                    <c16:uniqueId val="{0000000D-8AAE-4668-984F-00A40E9C41CD}"/>
                  </c:ext>
                </c:extLst>
              </c15:ser>
            </c15:filteredLineSeries>
          </c:ext>
        </c:extLst>
      </c:lineChart>
      <c:catAx>
        <c:axId val="26716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crossAx val="267160304"/>
        <c:crosses val="autoZero"/>
        <c:auto val="1"/>
        <c:lblAlgn val="ctr"/>
        <c:lblOffset val="100"/>
        <c:noMultiLvlLbl val="0"/>
      </c:catAx>
      <c:valAx>
        <c:axId val="2671603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crossAx val="267169872"/>
        <c:crosses val="autoZero"/>
        <c:crossBetween val="between"/>
        <c:majorUnit val="0.2"/>
      </c:valAx>
      <c:spPr>
        <a:noFill/>
        <a:ln>
          <a:noFill/>
        </a:ln>
        <a:effectLst/>
      </c:spPr>
    </c:plotArea>
    <c:legend>
      <c:legendPos val="b"/>
      <c:layout>
        <c:manualLayout>
          <c:xMode val="edge"/>
          <c:yMode val="edge"/>
          <c:x val="5.4273504273504261E-2"/>
          <c:y val="0.91733705161854773"/>
          <c:w val="0.9"/>
          <c:h val="8.2662948381452314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800">
          <a:solidFill>
            <a:sysClr val="windowText" lastClr="000000"/>
          </a:solidFill>
          <a:latin typeface="Tw Cen MT" panose="020B0602020104020603" pitchFamily="34" charset="0"/>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954842183188646E-2"/>
          <c:y val="3.0243146689997082E-2"/>
          <c:w val="0.87754088431253785"/>
          <c:h val="0.787295494313211"/>
        </c:manualLayout>
      </c:layout>
      <c:lineChart>
        <c:grouping val="standard"/>
        <c:varyColors val="0"/>
        <c:ser>
          <c:idx val="0"/>
          <c:order val="0"/>
          <c:tx>
            <c:strRef>
              <c:f>Sheet8!$B$31</c:f>
              <c:strCache>
                <c:ptCount val="1"/>
                <c:pt idx="0">
                  <c:v>Low-Income</c:v>
                </c:pt>
              </c:strCache>
            </c:strRef>
          </c:tx>
          <c:spPr>
            <a:ln w="38100" cap="rnd">
              <a:solidFill>
                <a:srgbClr val="C9273E"/>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w Cen MT" panose="020B06020201040206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Sheet8!$C$30:$E$30</c:f>
              <c:numCache>
                <c:formatCode>General</c:formatCode>
                <c:ptCount val="3"/>
                <c:pt idx="0">
                  <c:v>2019</c:v>
                </c:pt>
                <c:pt idx="1">
                  <c:v>2020</c:v>
                </c:pt>
                <c:pt idx="2">
                  <c:v>2021</c:v>
                </c:pt>
              </c:numCache>
            </c:numRef>
          </c:cat>
          <c:val>
            <c:numRef>
              <c:f>Sheet8!$C$31:$E$31</c:f>
              <c:numCache>
                <c:formatCode>0.0%</c:formatCode>
                <c:ptCount val="3"/>
                <c:pt idx="0">
                  <c:v>0.502</c:v>
                </c:pt>
                <c:pt idx="1">
                  <c:v>0.42959630350194555</c:v>
                </c:pt>
                <c:pt idx="2">
                  <c:v>0.44400000000000001</c:v>
                </c:pt>
              </c:numCache>
            </c:numRef>
          </c:val>
          <c:smooth val="0"/>
          <c:extLst>
            <c:ext xmlns:c16="http://schemas.microsoft.com/office/drawing/2014/chart" uri="{C3380CC4-5D6E-409C-BE32-E72D297353CC}">
              <c16:uniqueId val="{00000000-E9EF-4C6C-AC04-824560D7D30F}"/>
            </c:ext>
          </c:extLst>
        </c:ser>
        <c:ser>
          <c:idx val="1"/>
          <c:order val="1"/>
          <c:tx>
            <c:strRef>
              <c:f>Sheet8!$B$32</c:f>
              <c:strCache>
                <c:ptCount val="1"/>
                <c:pt idx="0">
                  <c:v>Not Low-income</c:v>
                </c:pt>
              </c:strCache>
            </c:strRef>
          </c:tx>
          <c:spPr>
            <a:ln w="38100" cap="rnd">
              <a:solidFill>
                <a:srgbClr val="005D7E"/>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w Cen MT" panose="020B06020201040206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Sheet8!$C$30:$E$30</c:f>
              <c:numCache>
                <c:formatCode>General</c:formatCode>
                <c:ptCount val="3"/>
                <c:pt idx="0">
                  <c:v>2019</c:v>
                </c:pt>
                <c:pt idx="1">
                  <c:v>2020</c:v>
                </c:pt>
                <c:pt idx="2">
                  <c:v>2021</c:v>
                </c:pt>
              </c:numCache>
            </c:numRef>
          </c:cat>
          <c:val>
            <c:numRef>
              <c:f>Sheet8!$C$32:$E$32</c:f>
              <c:numCache>
                <c:formatCode>0.0%</c:formatCode>
                <c:ptCount val="3"/>
                <c:pt idx="0">
                  <c:v>0.73099999999999998</c:v>
                </c:pt>
                <c:pt idx="1">
                  <c:v>0.69165004274722142</c:v>
                </c:pt>
                <c:pt idx="2">
                  <c:v>0.68799999999999994</c:v>
                </c:pt>
              </c:numCache>
            </c:numRef>
          </c:val>
          <c:smooth val="0"/>
          <c:extLst>
            <c:ext xmlns:c16="http://schemas.microsoft.com/office/drawing/2014/chart" uri="{C3380CC4-5D6E-409C-BE32-E72D297353CC}">
              <c16:uniqueId val="{00000001-E9EF-4C6C-AC04-824560D7D30F}"/>
            </c:ext>
          </c:extLst>
        </c:ser>
        <c:dLbls>
          <c:showLegendKey val="0"/>
          <c:showVal val="0"/>
          <c:showCatName val="0"/>
          <c:showSerName val="0"/>
          <c:showPercent val="0"/>
          <c:showBubbleSize val="0"/>
        </c:dLbls>
        <c:smooth val="0"/>
        <c:axId val="1593936815"/>
        <c:axId val="1593933071"/>
      </c:lineChart>
      <c:catAx>
        <c:axId val="1593936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w Cen MT" panose="020B0602020104020603" pitchFamily="34" charset="0"/>
                <a:ea typeface="+mn-ea"/>
                <a:cs typeface="+mn-cs"/>
              </a:defRPr>
            </a:pPr>
            <a:endParaRPr lang="en-US"/>
          </a:p>
        </c:txPr>
        <c:crossAx val="1593933071"/>
        <c:crosses val="autoZero"/>
        <c:auto val="1"/>
        <c:lblAlgn val="ctr"/>
        <c:lblOffset val="100"/>
        <c:noMultiLvlLbl val="0"/>
      </c:catAx>
      <c:valAx>
        <c:axId val="15939330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w Cen MT" panose="020B0602020104020603" pitchFamily="34" charset="0"/>
                <a:ea typeface="+mn-ea"/>
                <a:cs typeface="+mn-cs"/>
              </a:defRPr>
            </a:pPr>
            <a:endParaRPr lang="en-US"/>
          </a:p>
        </c:txPr>
        <c:crossAx val="1593936815"/>
        <c:crosses val="autoZero"/>
        <c:crossBetween val="between"/>
        <c:majorUnit val="0.2"/>
      </c:valAx>
      <c:spPr>
        <a:noFill/>
        <a:ln>
          <a:noFill/>
        </a:ln>
        <a:effectLst/>
      </c:spPr>
    </c:plotArea>
    <c:legend>
      <c:legendPos val="b"/>
      <c:layout>
        <c:manualLayout>
          <c:xMode val="edge"/>
          <c:yMode val="edge"/>
          <c:x val="0.27076216434484152"/>
          <c:y val="0.91234106153397487"/>
          <c:w val="0.65539579395386793"/>
          <c:h val="8.7658938466025085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w Cen MT" panose="020B06020201040206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ysClr val="windowText" lastClr="000000"/>
          </a:solidFill>
          <a:latin typeface="Tw Cen MT" panose="020B0602020104020603"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015D83"/>
              </a:solidFill>
              <a:ln w="19050">
                <a:solidFill>
                  <a:schemeClr val="lt1"/>
                </a:solidFill>
              </a:ln>
              <a:effectLst/>
            </c:spPr>
            <c:extLst>
              <c:ext xmlns:c16="http://schemas.microsoft.com/office/drawing/2014/chart" uri="{C3380CC4-5D6E-409C-BE32-E72D297353CC}">
                <c16:uniqueId val="{00000001-0AE4-47DF-9A04-1EACF5022B03}"/>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0AE4-47DF-9A04-1EACF5022B03}"/>
              </c:ext>
            </c:extLst>
          </c:dPt>
          <c:val>
            <c:numRef>
              <c:f>Sheet1!$B$10:$C$10</c:f>
              <c:numCache>
                <c:formatCode>0.0%</c:formatCode>
                <c:ptCount val="2"/>
                <c:pt idx="0">
                  <c:v>0.7017969888295289</c:v>
                </c:pt>
                <c:pt idx="1">
                  <c:v>0.2982030111704711</c:v>
                </c:pt>
              </c:numCache>
            </c:numRef>
          </c:val>
          <c:extLst>
            <c:ext xmlns:c16="http://schemas.microsoft.com/office/drawing/2014/chart" uri="{C3380CC4-5D6E-409C-BE32-E72D297353CC}">
              <c16:uniqueId val="{00000004-0AE4-47DF-9A04-1EACF5022B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8840217175019"/>
          <c:y val="2.8352950021872266E-2"/>
          <c:w val="0.81191051479575882"/>
          <c:h val="0.7921939933289589"/>
        </c:manualLayout>
      </c:layout>
      <c:barChart>
        <c:barDir val="col"/>
        <c:grouping val="stacked"/>
        <c:varyColors val="0"/>
        <c:ser>
          <c:idx val="1"/>
          <c:order val="0"/>
          <c:tx>
            <c:strRef>
              <c:f>'NSC Counts'!$U$21</c:f>
              <c:strCache>
                <c:ptCount val="1"/>
                <c:pt idx="0">
                  <c:v>Four-Year</c:v>
                </c:pt>
              </c:strCache>
            </c:strRef>
          </c:tx>
          <c:spPr>
            <a:solidFill>
              <a:srgbClr val="66006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'NSC Counts'!$S$22:$S$23</c:f>
              <c:strCache>
                <c:ptCount val="2"/>
                <c:pt idx="0">
                  <c:v>Low-Income</c:v>
                </c:pt>
                <c:pt idx="1">
                  <c:v>Not Low-Income</c:v>
                </c:pt>
              </c:strCache>
            </c:strRef>
          </c:cat>
          <c:val>
            <c:numRef>
              <c:f>'NSC Counts'!$U$22:$U$23</c:f>
              <c:numCache>
                <c:formatCode>0.0%</c:formatCode>
                <c:ptCount val="2"/>
                <c:pt idx="0">
                  <c:v>0.25039939140357548</c:v>
                </c:pt>
                <c:pt idx="1">
                  <c:v>0.46783242708848244</c:v>
                </c:pt>
              </c:numCache>
            </c:numRef>
          </c:val>
          <c:extLst>
            <c:ext xmlns:c16="http://schemas.microsoft.com/office/drawing/2014/chart" uri="{C3380CC4-5D6E-409C-BE32-E72D297353CC}">
              <c16:uniqueId val="{00000000-7D12-4190-9A68-1015722EF271}"/>
            </c:ext>
          </c:extLst>
        </c:ser>
        <c:ser>
          <c:idx val="0"/>
          <c:order val="1"/>
          <c:tx>
            <c:strRef>
              <c:f>'NSC Counts'!$T$21</c:f>
              <c:strCache>
                <c:ptCount val="1"/>
                <c:pt idx="0">
                  <c:v>Two-Year</c:v>
                </c:pt>
              </c:strCache>
            </c:strRef>
          </c:tx>
          <c:spPr>
            <a:solidFill>
              <a:srgbClr val="CE52C8"/>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'NSC Counts'!$S$22:$S$23</c:f>
              <c:strCache>
                <c:ptCount val="2"/>
                <c:pt idx="0">
                  <c:v>Low-Income</c:v>
                </c:pt>
                <c:pt idx="1">
                  <c:v>Not Low-Income</c:v>
                </c:pt>
              </c:strCache>
            </c:strRef>
          </c:cat>
          <c:val>
            <c:numRef>
              <c:f>'NSC Counts'!$T$22:$T$23</c:f>
              <c:numCache>
                <c:formatCode>0.0%</c:formatCode>
                <c:ptCount val="2"/>
                <c:pt idx="0">
                  <c:v>0.19315329022441993</c:v>
                </c:pt>
                <c:pt idx="1">
                  <c:v>0.21998269896193773</c:v>
                </c:pt>
              </c:numCache>
            </c:numRef>
          </c:val>
          <c:extLst>
            <c:ext xmlns:c16="http://schemas.microsoft.com/office/drawing/2014/chart" uri="{C3380CC4-5D6E-409C-BE32-E72D297353CC}">
              <c16:uniqueId val="{00000001-7D12-4190-9A68-1015722EF271}"/>
            </c:ext>
          </c:extLst>
        </c:ser>
        <c:dLbls>
          <c:showLegendKey val="0"/>
          <c:showVal val="0"/>
          <c:showCatName val="0"/>
          <c:showSerName val="0"/>
          <c:showPercent val="0"/>
          <c:showBubbleSize val="0"/>
        </c:dLbls>
        <c:gapWidth val="75"/>
        <c:overlap val="100"/>
        <c:axId val="1098846607"/>
        <c:axId val="1098854095"/>
      </c:barChart>
      <c:catAx>
        <c:axId val="109884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w Cen MT" panose="020B0602020104020603" pitchFamily="34" charset="0"/>
                <a:ea typeface="+mn-ea"/>
                <a:cs typeface="+mn-cs"/>
              </a:defRPr>
            </a:pPr>
            <a:endParaRPr lang="en-US"/>
          </a:p>
        </c:txPr>
        <c:crossAx val="1098854095"/>
        <c:crosses val="autoZero"/>
        <c:auto val="1"/>
        <c:lblAlgn val="ctr"/>
        <c:lblOffset val="100"/>
        <c:noMultiLvlLbl val="0"/>
      </c:catAx>
      <c:valAx>
        <c:axId val="109885409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w Cen MT" panose="020B0602020104020603" pitchFamily="34" charset="0"/>
                <a:ea typeface="+mn-ea"/>
                <a:cs typeface="+mn-cs"/>
              </a:defRPr>
            </a:pPr>
            <a:endParaRPr lang="en-US"/>
          </a:p>
        </c:txPr>
        <c:crossAx val="1098846607"/>
        <c:crosses val="autoZero"/>
        <c:crossBetween val="between"/>
        <c:majorUnit val="0.2"/>
      </c:valAx>
      <c:spPr>
        <a:noFill/>
        <a:ln>
          <a:noFill/>
        </a:ln>
        <a:effectLst/>
      </c:spPr>
    </c:plotArea>
    <c:legend>
      <c:legendPos val="b"/>
      <c:layout>
        <c:manualLayout>
          <c:xMode val="edge"/>
          <c:yMode val="edge"/>
          <c:x val="0.27799332763089551"/>
          <c:y val="0.91781965878514982"/>
          <c:w val="0.61795466820339606"/>
          <c:h val="8.2180254811898515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w Cen MT" panose="020B0602020104020603"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Tw Cen MT" panose="020B0602020104020603"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09242026564861"/>
          <c:y val="2.2288069254501081E-2"/>
          <c:w val="0.87890757973435141"/>
          <c:h val="0.74864092646313951"/>
        </c:manualLayout>
      </c:layout>
      <c:lineChart>
        <c:grouping val="standard"/>
        <c:varyColors val="0"/>
        <c:ser>
          <c:idx val="0"/>
          <c:order val="0"/>
          <c:tx>
            <c:strRef>
              <c:f>Race3RetadvNewILCCTransfer!$K$6:$M$6</c:f>
              <c:strCache>
                <c:ptCount val="3"/>
                <c:pt idx="0">
                  <c:v>IL Public U. </c:v>
                </c:pt>
                <c:pt idx="1">
                  <c:v>Retention</c:v>
                </c:pt>
                <c:pt idx="2">
                  <c:v>AA</c:v>
                </c:pt>
              </c:strCache>
            </c:strRef>
          </c:tx>
          <c:spPr>
            <a:ln w="50800" cap="rnd">
              <a:solidFill>
                <a:srgbClr val="0CA7BC"/>
              </a:solidFill>
              <a:round/>
            </a:ln>
            <a:effectLst/>
          </c:spPr>
          <c:marker>
            <c:symbol val="none"/>
          </c:marker>
          <c:dLbls>
            <c:dLbl>
              <c:idx val="0"/>
              <c:layout>
                <c:manualLayout>
                  <c:x val="-6.2249228790511646E-2"/>
                  <c:y val="-2.8010990961770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E8-4D82-B85B-8AE5E40067BC}"/>
                </c:ext>
              </c:extLst>
            </c:dLbl>
            <c:dLbl>
              <c:idx val="1"/>
              <c:layout>
                <c:manualLayout>
                  <c:x val="-6.0061400454758211E-2"/>
                  <c:y val="-2.8010990961770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E8-4D82-B85B-8AE5E40067BC}"/>
                </c:ext>
              </c:extLst>
            </c:dLbl>
            <c:dLbl>
              <c:idx val="2"/>
              <c:layout>
                <c:manualLayout>
                  <c:x val="-6.0061400454758287E-2"/>
                  <c:y val="-1.1768064308688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E8-4D82-B85B-8AE5E40067BC}"/>
                </c:ext>
              </c:extLst>
            </c:dLbl>
            <c:dLbl>
              <c:idx val="3"/>
              <c:layout>
                <c:manualLayout>
                  <c:x val="-6.8812713797771957E-2"/>
                  <c:y val="-2.4762405631154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E8-4D82-B85B-8AE5E40067BC}"/>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Race3RetadvNewILCCTransfer!$N$1:$Q$1</c:f>
              <c:strCache>
                <c:ptCount val="4"/>
                <c:pt idx="0">
                  <c:v>2018-2019</c:v>
                </c:pt>
                <c:pt idx="1">
                  <c:v>2019-2020</c:v>
                </c:pt>
                <c:pt idx="2">
                  <c:v>2020-2021</c:v>
                </c:pt>
                <c:pt idx="3">
                  <c:v>2021-2022</c:v>
                </c:pt>
              </c:strCache>
            </c:strRef>
          </c:cat>
          <c:val>
            <c:numRef>
              <c:f>Race3RetadvNewILCCTransfer!$N$6:$Q$6</c:f>
              <c:numCache>
                <c:formatCode>###0.0%</c:formatCode>
                <c:ptCount val="4"/>
                <c:pt idx="0">
                  <c:v>0.78481012658227844</c:v>
                </c:pt>
                <c:pt idx="1">
                  <c:v>0.79266347687400307</c:v>
                </c:pt>
                <c:pt idx="2">
                  <c:v>0.79600000000000004</c:v>
                </c:pt>
                <c:pt idx="3">
                  <c:v>0.76822429906542056</c:v>
                </c:pt>
              </c:numCache>
            </c:numRef>
          </c:val>
          <c:smooth val="0"/>
          <c:extLst>
            <c:ext xmlns:c16="http://schemas.microsoft.com/office/drawing/2014/chart" uri="{C3380CC4-5D6E-409C-BE32-E72D297353CC}">
              <c16:uniqueId val="{00000004-59E8-4D82-B85B-8AE5E40067BC}"/>
            </c:ext>
          </c:extLst>
        </c:ser>
        <c:ser>
          <c:idx val="1"/>
          <c:order val="1"/>
          <c:tx>
            <c:strRef>
              <c:f>Race3RetadvNewILCCTransfer!$K$7:$M$7</c:f>
              <c:strCache>
                <c:ptCount val="3"/>
                <c:pt idx="0">
                  <c:v>IL Public U. </c:v>
                </c:pt>
                <c:pt idx="1">
                  <c:v>Retention</c:v>
                </c:pt>
                <c:pt idx="2">
                  <c:v>White</c:v>
                </c:pt>
              </c:strCache>
            </c:strRef>
          </c:tx>
          <c:spPr>
            <a:ln w="50800" cap="rnd">
              <a:solidFill>
                <a:srgbClr val="118D43"/>
              </a:solidFill>
              <a:round/>
            </a:ln>
            <a:effectLst/>
          </c:spPr>
          <c:marker>
            <c:symbol val="none"/>
          </c:marker>
          <c:dLbls>
            <c:spPr>
              <a:noFill/>
              <a:ln>
                <a:noFill/>
              </a:ln>
              <a:effectLst/>
            </c:spPr>
            <c:txPr>
              <a:bodyPr rot="0" spcFirstLastPara="1" vertOverflow="ellipsis" vert="horz" wrap="square" anchor="t"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Race3RetadvNewILCCTransfer!$N$1:$Q$1</c:f>
              <c:strCache>
                <c:ptCount val="4"/>
                <c:pt idx="0">
                  <c:v>2018-2019</c:v>
                </c:pt>
                <c:pt idx="1">
                  <c:v>2019-2020</c:v>
                </c:pt>
                <c:pt idx="2">
                  <c:v>2020-2021</c:v>
                </c:pt>
                <c:pt idx="3">
                  <c:v>2021-2022</c:v>
                </c:pt>
              </c:strCache>
            </c:strRef>
          </c:cat>
          <c:val>
            <c:numRef>
              <c:f>Race3RetadvNewILCCTransfer!$N$7:$Q$7</c:f>
              <c:numCache>
                <c:formatCode>###0.0%</c:formatCode>
                <c:ptCount val="4"/>
                <c:pt idx="0">
                  <c:v>0.87014991181657853</c:v>
                </c:pt>
                <c:pt idx="1">
                  <c:v>0.87756010685663399</c:v>
                </c:pt>
                <c:pt idx="2">
                  <c:v>0.85399999999999998</c:v>
                </c:pt>
                <c:pt idx="3">
                  <c:v>0.86688851913477538</c:v>
                </c:pt>
              </c:numCache>
            </c:numRef>
          </c:val>
          <c:smooth val="0"/>
          <c:extLst>
            <c:ext xmlns:c16="http://schemas.microsoft.com/office/drawing/2014/chart" uri="{C3380CC4-5D6E-409C-BE32-E72D297353CC}">
              <c16:uniqueId val="{00000005-59E8-4D82-B85B-8AE5E40067BC}"/>
            </c:ext>
          </c:extLst>
        </c:ser>
        <c:ser>
          <c:idx val="2"/>
          <c:order val="2"/>
          <c:tx>
            <c:strRef>
              <c:f>Race3RetadvNewILCCTransfer!$K$8:$M$8</c:f>
              <c:strCache>
                <c:ptCount val="3"/>
                <c:pt idx="0">
                  <c:v>IL Public U. </c:v>
                </c:pt>
                <c:pt idx="1">
                  <c:v>Advancement</c:v>
                </c:pt>
                <c:pt idx="2">
                  <c:v>AA</c:v>
                </c:pt>
              </c:strCache>
            </c:strRef>
          </c:tx>
          <c:spPr>
            <a:ln w="38100" cap="rnd">
              <a:solidFill>
                <a:srgbClr val="0CA7BC"/>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Race3RetadvNewILCCTransfer!$N$1:$Q$1</c:f>
              <c:strCache>
                <c:ptCount val="4"/>
                <c:pt idx="0">
                  <c:v>2018-2019</c:v>
                </c:pt>
                <c:pt idx="1">
                  <c:v>2019-2020</c:v>
                </c:pt>
                <c:pt idx="2">
                  <c:v>2020-2021</c:v>
                </c:pt>
                <c:pt idx="3">
                  <c:v>2021-2022</c:v>
                </c:pt>
              </c:strCache>
            </c:strRef>
          </c:cat>
          <c:val>
            <c:numRef>
              <c:f>Race3RetadvNewILCCTransfer!$N$8:$Q$8</c:f>
              <c:numCache>
                <c:formatCode>###0.0%</c:formatCode>
                <c:ptCount val="4"/>
                <c:pt idx="0">
                  <c:v>0.58702531645569622</c:v>
                </c:pt>
                <c:pt idx="1">
                  <c:v>0.6044657097288676</c:v>
                </c:pt>
                <c:pt idx="2">
                  <c:v>0.55800000000000005</c:v>
                </c:pt>
                <c:pt idx="3">
                  <c:v>0.52523364485981305</c:v>
                </c:pt>
              </c:numCache>
            </c:numRef>
          </c:val>
          <c:smooth val="0"/>
          <c:extLst>
            <c:ext xmlns:c16="http://schemas.microsoft.com/office/drawing/2014/chart" uri="{C3380CC4-5D6E-409C-BE32-E72D297353CC}">
              <c16:uniqueId val="{00000006-59E8-4D82-B85B-8AE5E40067BC}"/>
            </c:ext>
          </c:extLst>
        </c:ser>
        <c:ser>
          <c:idx val="3"/>
          <c:order val="3"/>
          <c:tx>
            <c:strRef>
              <c:f>Race3RetadvNewILCCTransfer!$K$9:$M$9</c:f>
              <c:strCache>
                <c:ptCount val="3"/>
                <c:pt idx="0">
                  <c:v>IL Public U. </c:v>
                </c:pt>
                <c:pt idx="1">
                  <c:v>Advancement</c:v>
                </c:pt>
                <c:pt idx="2">
                  <c:v>White</c:v>
                </c:pt>
              </c:strCache>
            </c:strRef>
          </c:tx>
          <c:spPr>
            <a:ln w="38100" cap="rnd">
              <a:solidFill>
                <a:srgbClr val="0F9545"/>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Race3RetadvNewILCCTransfer!$N$1:$Q$1</c:f>
              <c:strCache>
                <c:ptCount val="4"/>
                <c:pt idx="0">
                  <c:v>2018-2019</c:v>
                </c:pt>
                <c:pt idx="1">
                  <c:v>2019-2020</c:v>
                </c:pt>
                <c:pt idx="2">
                  <c:v>2020-2021</c:v>
                </c:pt>
                <c:pt idx="3">
                  <c:v>2021-2022</c:v>
                </c:pt>
              </c:strCache>
            </c:strRef>
          </c:cat>
          <c:val>
            <c:numRef>
              <c:f>Race3RetadvNewILCCTransfer!$N$9:$Q$9</c:f>
              <c:numCache>
                <c:formatCode>###0.0%</c:formatCode>
                <c:ptCount val="4"/>
                <c:pt idx="0">
                  <c:v>0.73192239858906527</c:v>
                </c:pt>
                <c:pt idx="1">
                  <c:v>0.72862867319679425</c:v>
                </c:pt>
                <c:pt idx="2">
                  <c:v>0.69799999999999995</c:v>
                </c:pt>
                <c:pt idx="3">
                  <c:v>0.70382695507487525</c:v>
                </c:pt>
              </c:numCache>
            </c:numRef>
          </c:val>
          <c:smooth val="0"/>
          <c:extLst>
            <c:ext xmlns:c16="http://schemas.microsoft.com/office/drawing/2014/chart" uri="{C3380CC4-5D6E-409C-BE32-E72D297353CC}">
              <c16:uniqueId val="{00000007-59E8-4D82-B85B-8AE5E40067BC}"/>
            </c:ext>
          </c:extLst>
        </c:ser>
        <c:dLbls>
          <c:showLegendKey val="0"/>
          <c:showVal val="0"/>
          <c:showCatName val="0"/>
          <c:showSerName val="0"/>
          <c:showPercent val="0"/>
          <c:showBubbleSize val="0"/>
        </c:dLbls>
        <c:smooth val="0"/>
        <c:axId val="1479910335"/>
        <c:axId val="1479917407"/>
      </c:lineChart>
      <c:catAx>
        <c:axId val="147991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crossAx val="1479917407"/>
        <c:crosses val="autoZero"/>
        <c:auto val="1"/>
        <c:lblAlgn val="ctr"/>
        <c:lblOffset val="100"/>
        <c:noMultiLvlLbl val="0"/>
      </c:catAx>
      <c:valAx>
        <c:axId val="147991740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crossAx val="1479910335"/>
        <c:crosses val="autoZero"/>
        <c:crossBetween val="between"/>
        <c:majorUnit val="0.2"/>
      </c:valAx>
      <c:spPr>
        <a:noFill/>
        <a:ln>
          <a:noFill/>
        </a:ln>
        <a:effectLst/>
      </c:spPr>
    </c:plotArea>
    <c:legend>
      <c:legendPos val="b"/>
      <c:layout>
        <c:manualLayout>
          <c:xMode val="edge"/>
          <c:yMode val="edge"/>
          <c:x val="0"/>
          <c:y val="0.88904061334438444"/>
          <c:w val="1"/>
          <c:h val="9.213220058019062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w Cen MT" panose="020B0602020104020603"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400">
          <a:solidFill>
            <a:schemeClr val="tx1"/>
          </a:solidFill>
          <a:latin typeface="Tw Cen MT" panose="020B0602020104020603" pitchFamily="34" charset="0"/>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09242026564861"/>
          <c:y val="2.2288069254501081E-2"/>
          <c:w val="0.87890757973435141"/>
          <c:h val="0.72524911359764244"/>
        </c:manualLayout>
      </c:layout>
      <c:lineChart>
        <c:grouping val="standard"/>
        <c:varyColors val="0"/>
        <c:ser>
          <c:idx val="0"/>
          <c:order val="0"/>
          <c:tx>
            <c:strRef>
              <c:f>Race3RetadvFTFTUG!$M$6:$O$6</c:f>
              <c:strCache>
                <c:ptCount val="3"/>
                <c:pt idx="0">
                  <c:v>IL Public U. </c:v>
                </c:pt>
                <c:pt idx="1">
                  <c:v>Retention</c:v>
                </c:pt>
                <c:pt idx="2">
                  <c:v>AA</c:v>
                </c:pt>
              </c:strCache>
            </c:strRef>
          </c:tx>
          <c:spPr>
            <a:ln w="50800" cap="rnd">
              <a:solidFill>
                <a:srgbClr val="0CA7BC"/>
              </a:solidFill>
              <a:round/>
            </a:ln>
            <a:effectLst/>
          </c:spPr>
          <c:marker>
            <c:symbol val="none"/>
          </c:marker>
          <c:dLbls>
            <c:dLbl>
              <c:idx val="1"/>
              <c:layout>
                <c:manualLayout>
                  <c:x val="-6.2058201983363724E-2"/>
                  <c:y val="-3.1103729997892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D4-420F-A749-9B89003D0C0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Race3RetadvFTFTUG!$P$1:$S$1</c:f>
              <c:strCache>
                <c:ptCount val="4"/>
                <c:pt idx="0">
                  <c:v>2018-2019</c:v>
                </c:pt>
                <c:pt idx="1">
                  <c:v>2019-2020</c:v>
                </c:pt>
                <c:pt idx="2">
                  <c:v>2020-2021</c:v>
                </c:pt>
                <c:pt idx="3">
                  <c:v>2021-2022</c:v>
                </c:pt>
              </c:strCache>
            </c:strRef>
          </c:cat>
          <c:val>
            <c:numRef>
              <c:f>Race3RetadvFTFTUG!$P$6:$S$6</c:f>
              <c:numCache>
                <c:formatCode>###0.0%</c:formatCode>
                <c:ptCount val="4"/>
                <c:pt idx="0">
                  <c:v>0.66015748031496058</c:v>
                </c:pt>
                <c:pt idx="1">
                  <c:v>0.73222674600689008</c:v>
                </c:pt>
                <c:pt idx="2">
                  <c:v>0.65395178516936225</c:v>
                </c:pt>
                <c:pt idx="3">
                  <c:v>0.61692395654659804</c:v>
                </c:pt>
              </c:numCache>
            </c:numRef>
          </c:val>
          <c:smooth val="0"/>
          <c:extLst>
            <c:ext xmlns:c16="http://schemas.microsoft.com/office/drawing/2014/chart" uri="{C3380CC4-5D6E-409C-BE32-E72D297353CC}">
              <c16:uniqueId val="{00000001-F9D4-420F-A749-9B89003D0C02}"/>
            </c:ext>
          </c:extLst>
        </c:ser>
        <c:ser>
          <c:idx val="1"/>
          <c:order val="1"/>
          <c:tx>
            <c:strRef>
              <c:f>Race3RetadvFTFTUG!$M$7:$O$7</c:f>
              <c:strCache>
                <c:ptCount val="3"/>
                <c:pt idx="0">
                  <c:v>IL Public U. </c:v>
                </c:pt>
                <c:pt idx="1">
                  <c:v>Retention</c:v>
                </c:pt>
                <c:pt idx="2">
                  <c:v>White</c:v>
                </c:pt>
              </c:strCache>
            </c:strRef>
          </c:tx>
          <c:spPr>
            <a:ln w="50800" cap="rnd">
              <a:solidFill>
                <a:srgbClr val="118D43"/>
              </a:solidFill>
              <a:round/>
            </a:ln>
            <a:effectLst/>
          </c:spPr>
          <c:marker>
            <c:symbol val="none"/>
          </c:marker>
          <c:dLbls>
            <c:spPr>
              <a:noFill/>
              <a:ln>
                <a:noFill/>
              </a:ln>
              <a:effectLst/>
            </c:spPr>
            <c:txPr>
              <a:bodyPr rot="0" spcFirstLastPara="1" vertOverflow="ellipsis" vert="horz" wrap="square" anchor="t"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Race3RetadvFTFTUG!$P$1:$S$1</c:f>
              <c:strCache>
                <c:ptCount val="4"/>
                <c:pt idx="0">
                  <c:v>2018-2019</c:v>
                </c:pt>
                <c:pt idx="1">
                  <c:v>2019-2020</c:v>
                </c:pt>
                <c:pt idx="2">
                  <c:v>2020-2021</c:v>
                </c:pt>
                <c:pt idx="3">
                  <c:v>2021-2022</c:v>
                </c:pt>
              </c:strCache>
            </c:strRef>
          </c:cat>
          <c:val>
            <c:numRef>
              <c:f>Race3RetadvFTFTUG!$P$7:$S$7</c:f>
              <c:numCache>
                <c:formatCode>###0.0%</c:formatCode>
                <c:ptCount val="4"/>
                <c:pt idx="0">
                  <c:v>0.8535388927820603</c:v>
                </c:pt>
                <c:pt idx="1">
                  <c:v>0.86594415153290372</c:v>
                </c:pt>
                <c:pt idx="2">
                  <c:v>0.85687183811129852</c:v>
                </c:pt>
                <c:pt idx="3">
                  <c:v>0.83760416666666671</c:v>
                </c:pt>
              </c:numCache>
            </c:numRef>
          </c:val>
          <c:smooth val="0"/>
          <c:extLst>
            <c:ext xmlns:c16="http://schemas.microsoft.com/office/drawing/2014/chart" uri="{C3380CC4-5D6E-409C-BE32-E72D297353CC}">
              <c16:uniqueId val="{00000002-F9D4-420F-A749-9B89003D0C02}"/>
            </c:ext>
          </c:extLst>
        </c:ser>
        <c:ser>
          <c:idx val="2"/>
          <c:order val="2"/>
          <c:tx>
            <c:strRef>
              <c:f>Race3RetadvFTFTUG!$M$8:$O$8</c:f>
              <c:strCache>
                <c:ptCount val="3"/>
                <c:pt idx="0">
                  <c:v>IL Public U. </c:v>
                </c:pt>
                <c:pt idx="1">
                  <c:v>Advancement</c:v>
                </c:pt>
                <c:pt idx="2">
                  <c:v>AA</c:v>
                </c:pt>
              </c:strCache>
            </c:strRef>
          </c:tx>
          <c:spPr>
            <a:ln w="38100" cap="rnd">
              <a:solidFill>
                <a:srgbClr val="0CA7BC"/>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Race3RetadvFTFTUG!$P$1:$S$1</c:f>
              <c:strCache>
                <c:ptCount val="4"/>
                <c:pt idx="0">
                  <c:v>2018-2019</c:v>
                </c:pt>
                <c:pt idx="1">
                  <c:v>2019-2020</c:v>
                </c:pt>
                <c:pt idx="2">
                  <c:v>2020-2021</c:v>
                </c:pt>
                <c:pt idx="3">
                  <c:v>2021-2022</c:v>
                </c:pt>
              </c:strCache>
            </c:strRef>
          </c:cat>
          <c:val>
            <c:numRef>
              <c:f>Race3RetadvFTFTUG!$P$8:$S$8</c:f>
              <c:numCache>
                <c:formatCode>###0.0%</c:formatCode>
                <c:ptCount val="4"/>
                <c:pt idx="0">
                  <c:v>0.32188976377952755</c:v>
                </c:pt>
                <c:pt idx="1">
                  <c:v>0.33949264015032882</c:v>
                </c:pt>
                <c:pt idx="2">
                  <c:v>0.27799816905706437</c:v>
                </c:pt>
                <c:pt idx="3">
                  <c:v>0.23699256718124639</c:v>
                </c:pt>
              </c:numCache>
            </c:numRef>
          </c:val>
          <c:smooth val="0"/>
          <c:extLst>
            <c:ext xmlns:c16="http://schemas.microsoft.com/office/drawing/2014/chart" uri="{C3380CC4-5D6E-409C-BE32-E72D297353CC}">
              <c16:uniqueId val="{00000003-F9D4-420F-A749-9B89003D0C02}"/>
            </c:ext>
          </c:extLst>
        </c:ser>
        <c:ser>
          <c:idx val="3"/>
          <c:order val="3"/>
          <c:tx>
            <c:strRef>
              <c:f>Race3RetadvFTFTUG!$M$9:$O$9</c:f>
              <c:strCache>
                <c:ptCount val="3"/>
                <c:pt idx="0">
                  <c:v>IL Public U. </c:v>
                </c:pt>
                <c:pt idx="1">
                  <c:v>Advancement</c:v>
                </c:pt>
                <c:pt idx="2">
                  <c:v>White</c:v>
                </c:pt>
              </c:strCache>
            </c:strRef>
          </c:tx>
          <c:spPr>
            <a:ln w="38100" cap="rnd">
              <a:solidFill>
                <a:srgbClr val="0F9545"/>
              </a:solidFill>
              <a:prstDash val="dash"/>
              <a:round/>
            </a:ln>
            <a:effectLst/>
          </c:spPr>
          <c:marker>
            <c:symbol val="none"/>
          </c:marker>
          <c:dLbls>
            <c:dLbl>
              <c:idx val="1"/>
              <c:layout>
                <c:manualLayout>
                  <c:x val="-6.2058201983363724E-2"/>
                  <c:y val="4.3092663362787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D4-420F-A749-9B89003D0C0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Race3RetadvFTFTUG!$P$1:$S$1</c:f>
              <c:strCache>
                <c:ptCount val="4"/>
                <c:pt idx="0">
                  <c:v>2018-2019</c:v>
                </c:pt>
                <c:pt idx="1">
                  <c:v>2019-2020</c:v>
                </c:pt>
                <c:pt idx="2">
                  <c:v>2020-2021</c:v>
                </c:pt>
                <c:pt idx="3">
                  <c:v>2021-2022</c:v>
                </c:pt>
              </c:strCache>
            </c:strRef>
          </c:cat>
          <c:val>
            <c:numRef>
              <c:f>Race3RetadvFTFTUG!$P$9:$S$9</c:f>
              <c:numCache>
                <c:formatCode>###0.0%</c:formatCode>
                <c:ptCount val="4"/>
                <c:pt idx="0">
                  <c:v>0.69516468114926422</c:v>
                </c:pt>
                <c:pt idx="1">
                  <c:v>0.7127514157391136</c:v>
                </c:pt>
                <c:pt idx="2">
                  <c:v>0.69993676222596979</c:v>
                </c:pt>
                <c:pt idx="3">
                  <c:v>0.64916666666666667</c:v>
                </c:pt>
              </c:numCache>
            </c:numRef>
          </c:val>
          <c:smooth val="0"/>
          <c:extLst>
            <c:ext xmlns:c16="http://schemas.microsoft.com/office/drawing/2014/chart" uri="{C3380CC4-5D6E-409C-BE32-E72D297353CC}">
              <c16:uniqueId val="{00000005-F9D4-420F-A749-9B89003D0C02}"/>
            </c:ext>
          </c:extLst>
        </c:ser>
        <c:dLbls>
          <c:showLegendKey val="0"/>
          <c:showVal val="0"/>
          <c:showCatName val="0"/>
          <c:showSerName val="0"/>
          <c:showPercent val="0"/>
          <c:showBubbleSize val="0"/>
        </c:dLbls>
        <c:smooth val="0"/>
        <c:axId val="1479910335"/>
        <c:axId val="1479917407"/>
      </c:lineChart>
      <c:catAx>
        <c:axId val="147991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crossAx val="1479917407"/>
        <c:crosses val="autoZero"/>
        <c:auto val="1"/>
        <c:lblAlgn val="ctr"/>
        <c:lblOffset val="100"/>
        <c:noMultiLvlLbl val="0"/>
      </c:catAx>
      <c:valAx>
        <c:axId val="147991740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crossAx val="1479910335"/>
        <c:crosses val="autoZero"/>
        <c:crossBetween val="between"/>
        <c:majorUnit val="0.2"/>
      </c:valAx>
      <c:spPr>
        <a:noFill/>
        <a:ln>
          <a:noFill/>
        </a:ln>
        <a:effectLst/>
      </c:spPr>
    </c:plotArea>
    <c:legend>
      <c:legendPos val="b"/>
      <c:layout>
        <c:manualLayout>
          <c:xMode val="edge"/>
          <c:yMode val="edge"/>
          <c:x val="0"/>
          <c:y val="0.86564880047888748"/>
          <c:w val="1"/>
          <c:h val="0.134351199521112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w Cen MT" panose="020B0602020104020603"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400">
          <a:solidFill>
            <a:schemeClr val="tx1"/>
          </a:solidFill>
          <a:latin typeface="Tw Cen MT" panose="020B0602020104020603" pitchFamily="34" charset="0"/>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09242026564861"/>
          <c:y val="2.2288069254501081E-2"/>
          <c:w val="0.87890757973435141"/>
          <c:h val="0.72817309020582943"/>
        </c:manualLayout>
      </c:layout>
      <c:lineChart>
        <c:grouping val="standard"/>
        <c:varyColors val="0"/>
        <c:ser>
          <c:idx val="0"/>
          <c:order val="0"/>
          <c:tx>
            <c:strRef>
              <c:f>Race3RetadvNewILCCTransfer!$K$15:$M$15</c:f>
              <c:strCache>
                <c:ptCount val="3"/>
                <c:pt idx="0">
                  <c:v>IL Public U. </c:v>
                </c:pt>
                <c:pt idx="1">
                  <c:v>Retention</c:v>
                </c:pt>
                <c:pt idx="2">
                  <c:v>Latino</c:v>
                </c:pt>
              </c:strCache>
            </c:strRef>
          </c:tx>
          <c:spPr>
            <a:ln w="50800" cap="rnd">
              <a:solidFill>
                <a:srgbClr val="FDAD2C"/>
              </a:solidFill>
              <a:round/>
            </a:ln>
            <a:effectLst/>
          </c:spPr>
          <c:marker>
            <c:symbol val="none"/>
          </c:marker>
          <c:dLbls>
            <c:dLbl>
              <c:idx val="2"/>
              <c:layout>
                <c:manualLayout>
                  <c:x val="-5.8890776390313225E-2"/>
                  <c:y val="3.34084389092904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69-4CD5-87CB-92DEAA223B9A}"/>
                </c:ext>
              </c:extLst>
            </c:dLbl>
            <c:dLbl>
              <c:idx val="3"/>
              <c:layout>
                <c:manualLayout>
                  <c:x val="-6.3181149519334637E-2"/>
                  <c:y val="3.6282896412020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69-4CD5-87CB-92DEAA223B9A}"/>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Race3RetadvNewILCCTransfer!$N$1:$Q$1</c:f>
              <c:strCache>
                <c:ptCount val="4"/>
                <c:pt idx="0">
                  <c:v>2018-2019</c:v>
                </c:pt>
                <c:pt idx="1">
                  <c:v>2019-2020</c:v>
                </c:pt>
                <c:pt idx="2">
                  <c:v>2020-2021</c:v>
                </c:pt>
                <c:pt idx="3">
                  <c:v>2021-2022</c:v>
                </c:pt>
              </c:strCache>
            </c:strRef>
          </c:cat>
          <c:val>
            <c:numRef>
              <c:f>Race3RetadvNewILCCTransfer!$N$15:$Q$15</c:f>
              <c:numCache>
                <c:formatCode>###0.0%</c:formatCode>
                <c:ptCount val="4"/>
                <c:pt idx="0">
                  <c:v>0.84250188394875669</c:v>
                </c:pt>
                <c:pt idx="1">
                  <c:v>0.87701317715959004</c:v>
                </c:pt>
                <c:pt idx="2">
                  <c:v>0.85099999999999998</c:v>
                </c:pt>
                <c:pt idx="3">
                  <c:v>0.8495639534883721</c:v>
                </c:pt>
              </c:numCache>
            </c:numRef>
          </c:val>
          <c:smooth val="0"/>
          <c:extLst>
            <c:ext xmlns:c16="http://schemas.microsoft.com/office/drawing/2014/chart" uri="{C3380CC4-5D6E-409C-BE32-E72D297353CC}">
              <c16:uniqueId val="{00000002-E469-4CD5-87CB-92DEAA223B9A}"/>
            </c:ext>
          </c:extLst>
        </c:ser>
        <c:ser>
          <c:idx val="1"/>
          <c:order val="1"/>
          <c:tx>
            <c:strRef>
              <c:f>Race3RetadvNewILCCTransfer!$K$16:$M$16</c:f>
              <c:strCache>
                <c:ptCount val="3"/>
                <c:pt idx="0">
                  <c:v>IL Public U. </c:v>
                </c:pt>
                <c:pt idx="1">
                  <c:v>Retention</c:v>
                </c:pt>
                <c:pt idx="2">
                  <c:v>White</c:v>
                </c:pt>
              </c:strCache>
            </c:strRef>
          </c:tx>
          <c:spPr>
            <a:ln w="50800" cap="rnd">
              <a:solidFill>
                <a:srgbClr val="92D050"/>
              </a:solidFill>
              <a:round/>
            </a:ln>
            <a:effectLst/>
          </c:spPr>
          <c:marker>
            <c:symbol val="none"/>
          </c:marker>
          <c:dLbls>
            <c:spPr>
              <a:noFill/>
              <a:ln>
                <a:noFill/>
              </a:ln>
              <a:effectLst/>
            </c:spPr>
            <c:txPr>
              <a:bodyPr rot="0" spcFirstLastPara="1" vertOverflow="ellipsis" vert="horz" wrap="square" anchor="t"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Race3RetadvNewILCCTransfer!$N$1:$Q$1</c:f>
              <c:strCache>
                <c:ptCount val="4"/>
                <c:pt idx="0">
                  <c:v>2018-2019</c:v>
                </c:pt>
                <c:pt idx="1">
                  <c:v>2019-2020</c:v>
                </c:pt>
                <c:pt idx="2">
                  <c:v>2020-2021</c:v>
                </c:pt>
                <c:pt idx="3">
                  <c:v>2021-2022</c:v>
                </c:pt>
              </c:strCache>
            </c:strRef>
          </c:cat>
          <c:val>
            <c:numRef>
              <c:f>Race3RetadvNewILCCTransfer!$N$16:$Q$16</c:f>
              <c:numCache>
                <c:formatCode>###0.0%</c:formatCode>
                <c:ptCount val="4"/>
                <c:pt idx="0">
                  <c:v>0.87014991181657853</c:v>
                </c:pt>
                <c:pt idx="1">
                  <c:v>0.87756010685663399</c:v>
                </c:pt>
                <c:pt idx="2">
                  <c:v>0.85399999999999998</c:v>
                </c:pt>
                <c:pt idx="3">
                  <c:v>0.86688851913477538</c:v>
                </c:pt>
              </c:numCache>
            </c:numRef>
          </c:val>
          <c:smooth val="0"/>
          <c:extLst>
            <c:ext xmlns:c16="http://schemas.microsoft.com/office/drawing/2014/chart" uri="{C3380CC4-5D6E-409C-BE32-E72D297353CC}">
              <c16:uniqueId val="{00000003-E469-4CD5-87CB-92DEAA223B9A}"/>
            </c:ext>
          </c:extLst>
        </c:ser>
        <c:ser>
          <c:idx val="2"/>
          <c:order val="2"/>
          <c:tx>
            <c:strRef>
              <c:f>Race3RetadvNewILCCTransfer!$K$17:$M$17</c:f>
              <c:strCache>
                <c:ptCount val="3"/>
                <c:pt idx="0">
                  <c:v>IL Public U. </c:v>
                </c:pt>
                <c:pt idx="1">
                  <c:v>Advancement</c:v>
                </c:pt>
                <c:pt idx="2">
                  <c:v>Latino</c:v>
                </c:pt>
              </c:strCache>
            </c:strRef>
          </c:tx>
          <c:spPr>
            <a:ln w="38100" cap="rnd">
              <a:solidFill>
                <a:srgbClr val="FDAD2C"/>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Race3RetadvNewILCCTransfer!$N$1:$Q$1</c:f>
              <c:strCache>
                <c:ptCount val="4"/>
                <c:pt idx="0">
                  <c:v>2018-2019</c:v>
                </c:pt>
                <c:pt idx="1">
                  <c:v>2019-2020</c:v>
                </c:pt>
                <c:pt idx="2">
                  <c:v>2020-2021</c:v>
                </c:pt>
                <c:pt idx="3">
                  <c:v>2021-2022</c:v>
                </c:pt>
              </c:strCache>
            </c:strRef>
          </c:cat>
          <c:val>
            <c:numRef>
              <c:f>Race3RetadvNewILCCTransfer!$N$17:$Q$17</c:f>
              <c:numCache>
                <c:formatCode>###0.0%</c:formatCode>
                <c:ptCount val="4"/>
                <c:pt idx="0">
                  <c:v>0.65335342878673697</c:v>
                </c:pt>
                <c:pt idx="1">
                  <c:v>0.69180087847730609</c:v>
                </c:pt>
                <c:pt idx="2">
                  <c:v>0.68300000000000005</c:v>
                </c:pt>
                <c:pt idx="3">
                  <c:v>0.6875</c:v>
                </c:pt>
              </c:numCache>
            </c:numRef>
          </c:val>
          <c:smooth val="0"/>
          <c:extLst>
            <c:ext xmlns:c16="http://schemas.microsoft.com/office/drawing/2014/chart" uri="{C3380CC4-5D6E-409C-BE32-E72D297353CC}">
              <c16:uniqueId val="{00000004-E469-4CD5-87CB-92DEAA223B9A}"/>
            </c:ext>
          </c:extLst>
        </c:ser>
        <c:ser>
          <c:idx val="3"/>
          <c:order val="3"/>
          <c:tx>
            <c:strRef>
              <c:f>Race3RetadvNewILCCTransfer!$K$18:$M$18</c:f>
              <c:strCache>
                <c:ptCount val="3"/>
                <c:pt idx="0">
                  <c:v>IL Public U. </c:v>
                </c:pt>
                <c:pt idx="1">
                  <c:v>Advancement</c:v>
                </c:pt>
                <c:pt idx="2">
                  <c:v>White</c:v>
                </c:pt>
              </c:strCache>
            </c:strRef>
          </c:tx>
          <c:spPr>
            <a:ln w="38100" cap="rnd">
              <a:solidFill>
                <a:srgbClr val="92D050"/>
              </a:solidFill>
              <a:prstDash val="dash"/>
              <a:round/>
            </a:ln>
            <a:effectLst/>
          </c:spPr>
          <c:marker>
            <c:symbol val="none"/>
          </c:marker>
          <c:dLbls>
            <c:dLbl>
              <c:idx val="0"/>
              <c:layout>
                <c:manualLayout>
                  <c:x val="-0.13004516113777695"/>
                  <c:y val="2.6984360550057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69-4CD5-87CB-92DEAA223B9A}"/>
                </c:ext>
              </c:extLst>
            </c:dLbl>
            <c:dLbl>
              <c:idx val="1"/>
              <c:layout>
                <c:manualLayout>
                  <c:x val="-5.3944009955016956E-2"/>
                  <c:y val="-7.17030029027496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469-4CD5-87CB-92DEAA223B9A}"/>
                </c:ext>
              </c:extLst>
            </c:dLbl>
            <c:dLbl>
              <c:idx val="2"/>
              <c:layout>
                <c:manualLayout>
                  <c:x val="-4.9339290983747085E-2"/>
                  <c:y val="-2.29956600218413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469-4CD5-87CB-92DEAA223B9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Race3RetadvNewILCCTransfer!$N$1:$Q$1</c:f>
              <c:strCache>
                <c:ptCount val="4"/>
                <c:pt idx="0">
                  <c:v>2018-2019</c:v>
                </c:pt>
                <c:pt idx="1">
                  <c:v>2019-2020</c:v>
                </c:pt>
                <c:pt idx="2">
                  <c:v>2020-2021</c:v>
                </c:pt>
                <c:pt idx="3">
                  <c:v>2021-2022</c:v>
                </c:pt>
              </c:strCache>
            </c:strRef>
          </c:cat>
          <c:val>
            <c:numRef>
              <c:f>Race3RetadvNewILCCTransfer!$N$18:$Q$18</c:f>
              <c:numCache>
                <c:formatCode>###0.0%</c:formatCode>
                <c:ptCount val="4"/>
                <c:pt idx="0">
                  <c:v>0.73192239858906527</c:v>
                </c:pt>
                <c:pt idx="1">
                  <c:v>0.72862867319679425</c:v>
                </c:pt>
                <c:pt idx="2">
                  <c:v>0.69799999999999995</c:v>
                </c:pt>
                <c:pt idx="3">
                  <c:v>0.70382695507487525</c:v>
                </c:pt>
              </c:numCache>
            </c:numRef>
          </c:val>
          <c:smooth val="0"/>
          <c:extLst>
            <c:ext xmlns:c16="http://schemas.microsoft.com/office/drawing/2014/chart" uri="{C3380CC4-5D6E-409C-BE32-E72D297353CC}">
              <c16:uniqueId val="{00000008-E469-4CD5-87CB-92DEAA223B9A}"/>
            </c:ext>
          </c:extLst>
        </c:ser>
        <c:dLbls>
          <c:showLegendKey val="0"/>
          <c:showVal val="0"/>
          <c:showCatName val="0"/>
          <c:showSerName val="0"/>
          <c:showPercent val="0"/>
          <c:showBubbleSize val="0"/>
        </c:dLbls>
        <c:smooth val="0"/>
        <c:axId val="1479910335"/>
        <c:axId val="1479917407"/>
      </c:lineChart>
      <c:catAx>
        <c:axId val="147991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crossAx val="1479917407"/>
        <c:crosses val="autoZero"/>
        <c:auto val="1"/>
        <c:lblAlgn val="ctr"/>
        <c:lblOffset val="100"/>
        <c:noMultiLvlLbl val="0"/>
      </c:catAx>
      <c:valAx>
        <c:axId val="147991740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crossAx val="1479910335"/>
        <c:crosses val="autoZero"/>
        <c:crossBetween val="between"/>
        <c:majorUnit val="0.2"/>
      </c:valAx>
      <c:spPr>
        <a:noFill/>
        <a:ln>
          <a:noFill/>
        </a:ln>
        <a:effectLst/>
      </c:spPr>
    </c:plotArea>
    <c:legend>
      <c:legendPos val="b"/>
      <c:layout>
        <c:manualLayout>
          <c:xMode val="edge"/>
          <c:yMode val="edge"/>
          <c:x val="0"/>
          <c:y val="0.86272482387070026"/>
          <c:w val="1"/>
          <c:h val="0.118447990053874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w Cen MT" panose="020B0602020104020603"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400">
          <a:solidFill>
            <a:schemeClr val="tx1"/>
          </a:solidFill>
          <a:latin typeface="Tw Cen MT" panose="020B0602020104020603" pitchFamily="34" charset="0"/>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09242026564861"/>
          <c:y val="2.2288069254501081E-2"/>
          <c:w val="0.87890757973435141"/>
          <c:h val="0.74749274761707418"/>
        </c:manualLayout>
      </c:layout>
      <c:lineChart>
        <c:grouping val="standard"/>
        <c:varyColors val="0"/>
        <c:ser>
          <c:idx val="0"/>
          <c:order val="0"/>
          <c:tx>
            <c:strRef>
              <c:f>Race3RetadvFTFTUG!$M$15:$O$15</c:f>
              <c:strCache>
                <c:ptCount val="3"/>
                <c:pt idx="0">
                  <c:v>IL Public U. </c:v>
                </c:pt>
                <c:pt idx="1">
                  <c:v>Retention</c:v>
                </c:pt>
                <c:pt idx="2">
                  <c:v>Latino</c:v>
                </c:pt>
              </c:strCache>
            </c:strRef>
          </c:tx>
          <c:spPr>
            <a:ln w="50800" cap="rnd">
              <a:solidFill>
                <a:srgbClr val="FDAD2C"/>
              </a:solidFill>
              <a:round/>
            </a:ln>
            <a:effectLst/>
          </c:spPr>
          <c:marker>
            <c:symbol val="none"/>
          </c:marker>
          <c:dLbls>
            <c:dLbl>
              <c:idx val="0"/>
              <c:layout>
                <c:manualLayout>
                  <c:x val="-5.67472610035131E-2"/>
                  <c:y val="-3.11953219063624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BB-4267-B789-6D4DBA1BB168}"/>
                </c:ext>
              </c:extLst>
            </c:dLbl>
            <c:dLbl>
              <c:idx val="1"/>
              <c:layout>
                <c:manualLayout>
                  <c:x val="-5.67472610035131E-2"/>
                  <c:y val="2.3143198248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BB-4267-B789-6D4DBA1BB168}"/>
                </c:ext>
              </c:extLst>
            </c:dLbl>
            <c:dLbl>
              <c:idx val="2"/>
              <c:layout>
                <c:manualLayout>
                  <c:x val="-6.5015683961342927E-2"/>
                  <c:y val="-3.11953219063624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BB-4267-B789-6D4DBA1BB168}"/>
                </c:ext>
              </c:extLst>
            </c:dLbl>
            <c:dLbl>
              <c:idx val="3"/>
              <c:layout>
                <c:manualLayout>
                  <c:x val="-5.67472610035131E-2"/>
                  <c:y val="-3.1195321906362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BB-4267-B789-6D4DBA1BB168}"/>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Race3RetadvFTFTUG!$P$1:$S$1</c:f>
              <c:strCache>
                <c:ptCount val="4"/>
                <c:pt idx="0">
                  <c:v>2018-2019</c:v>
                </c:pt>
                <c:pt idx="1">
                  <c:v>2019-2020</c:v>
                </c:pt>
                <c:pt idx="2">
                  <c:v>2020-2021</c:v>
                </c:pt>
                <c:pt idx="3">
                  <c:v>2021-2022</c:v>
                </c:pt>
              </c:strCache>
            </c:strRef>
          </c:cat>
          <c:val>
            <c:numRef>
              <c:f>Race3RetadvFTFTUG!$P$15:$S$15</c:f>
              <c:numCache>
                <c:formatCode>###0.0%</c:formatCode>
                <c:ptCount val="4"/>
                <c:pt idx="0">
                  <c:v>0.75932835820895539</c:v>
                </c:pt>
                <c:pt idx="1">
                  <c:v>0.80755711775043937</c:v>
                </c:pt>
                <c:pt idx="2">
                  <c:v>0.7675585284280938</c:v>
                </c:pt>
                <c:pt idx="3">
                  <c:v>0.75684306569343063</c:v>
                </c:pt>
              </c:numCache>
            </c:numRef>
          </c:val>
          <c:smooth val="0"/>
          <c:extLst>
            <c:ext xmlns:c16="http://schemas.microsoft.com/office/drawing/2014/chart" uri="{C3380CC4-5D6E-409C-BE32-E72D297353CC}">
              <c16:uniqueId val="{00000004-59BB-4267-B789-6D4DBA1BB168}"/>
            </c:ext>
          </c:extLst>
        </c:ser>
        <c:ser>
          <c:idx val="1"/>
          <c:order val="1"/>
          <c:tx>
            <c:strRef>
              <c:f>Race3RetadvFTFTUG!$M$16:$O$16</c:f>
              <c:strCache>
                <c:ptCount val="3"/>
                <c:pt idx="0">
                  <c:v>IL Public U. </c:v>
                </c:pt>
                <c:pt idx="1">
                  <c:v>Retention</c:v>
                </c:pt>
                <c:pt idx="2">
                  <c:v>White</c:v>
                </c:pt>
              </c:strCache>
            </c:strRef>
          </c:tx>
          <c:spPr>
            <a:ln w="50800" cap="rnd">
              <a:solidFill>
                <a:srgbClr val="92D050"/>
              </a:solidFill>
              <a:round/>
            </a:ln>
            <a:effectLst/>
          </c:spPr>
          <c:marker>
            <c:symbol val="none"/>
          </c:marker>
          <c:dLbls>
            <c:spPr>
              <a:noFill/>
              <a:ln>
                <a:noFill/>
              </a:ln>
              <a:effectLst/>
            </c:spPr>
            <c:txPr>
              <a:bodyPr rot="0" spcFirstLastPara="1" vertOverflow="ellipsis" vert="horz" wrap="square" anchor="t"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Race3RetadvFTFTUG!$P$1:$S$1</c:f>
              <c:strCache>
                <c:ptCount val="4"/>
                <c:pt idx="0">
                  <c:v>2018-2019</c:v>
                </c:pt>
                <c:pt idx="1">
                  <c:v>2019-2020</c:v>
                </c:pt>
                <c:pt idx="2">
                  <c:v>2020-2021</c:v>
                </c:pt>
                <c:pt idx="3">
                  <c:v>2021-2022</c:v>
                </c:pt>
              </c:strCache>
            </c:strRef>
          </c:cat>
          <c:val>
            <c:numRef>
              <c:f>Race3RetadvFTFTUG!$P$16:$S$16</c:f>
              <c:numCache>
                <c:formatCode>###0.0%</c:formatCode>
                <c:ptCount val="4"/>
                <c:pt idx="0">
                  <c:v>0.8535388927820603</c:v>
                </c:pt>
                <c:pt idx="1">
                  <c:v>0.86594415153290372</c:v>
                </c:pt>
                <c:pt idx="2">
                  <c:v>0.85687183811129852</c:v>
                </c:pt>
                <c:pt idx="3">
                  <c:v>0.83760416666666671</c:v>
                </c:pt>
              </c:numCache>
            </c:numRef>
          </c:val>
          <c:smooth val="0"/>
          <c:extLst>
            <c:ext xmlns:c16="http://schemas.microsoft.com/office/drawing/2014/chart" uri="{C3380CC4-5D6E-409C-BE32-E72D297353CC}">
              <c16:uniqueId val="{00000005-59BB-4267-B789-6D4DBA1BB168}"/>
            </c:ext>
          </c:extLst>
        </c:ser>
        <c:ser>
          <c:idx val="2"/>
          <c:order val="2"/>
          <c:tx>
            <c:strRef>
              <c:f>Race3RetadvFTFTUG!$M$17:$O$17</c:f>
              <c:strCache>
                <c:ptCount val="3"/>
                <c:pt idx="0">
                  <c:v>IL Public U. </c:v>
                </c:pt>
                <c:pt idx="1">
                  <c:v>Advancement</c:v>
                </c:pt>
                <c:pt idx="2">
                  <c:v>Latino</c:v>
                </c:pt>
              </c:strCache>
            </c:strRef>
          </c:tx>
          <c:spPr>
            <a:ln w="38100" cap="rnd">
              <a:solidFill>
                <a:srgbClr val="FDAD2C"/>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Race3RetadvFTFTUG!$P$1:$S$1</c:f>
              <c:strCache>
                <c:ptCount val="4"/>
                <c:pt idx="0">
                  <c:v>2018-2019</c:v>
                </c:pt>
                <c:pt idx="1">
                  <c:v>2019-2020</c:v>
                </c:pt>
                <c:pt idx="2">
                  <c:v>2020-2021</c:v>
                </c:pt>
                <c:pt idx="3">
                  <c:v>2021-2022</c:v>
                </c:pt>
              </c:strCache>
            </c:strRef>
          </c:cat>
          <c:val>
            <c:numRef>
              <c:f>Race3RetadvFTFTUG!$P$17:$S$17</c:f>
              <c:numCache>
                <c:formatCode>###0.0%</c:formatCode>
                <c:ptCount val="4"/>
                <c:pt idx="0">
                  <c:v>0.52915111940298509</c:v>
                </c:pt>
                <c:pt idx="1">
                  <c:v>0.57007908611599301</c:v>
                </c:pt>
                <c:pt idx="2">
                  <c:v>0.51194457716196851</c:v>
                </c:pt>
                <c:pt idx="3">
                  <c:v>0.48813868613138678</c:v>
                </c:pt>
              </c:numCache>
            </c:numRef>
          </c:val>
          <c:smooth val="0"/>
          <c:extLst>
            <c:ext xmlns:c16="http://schemas.microsoft.com/office/drawing/2014/chart" uri="{C3380CC4-5D6E-409C-BE32-E72D297353CC}">
              <c16:uniqueId val="{00000006-59BB-4267-B789-6D4DBA1BB168}"/>
            </c:ext>
          </c:extLst>
        </c:ser>
        <c:ser>
          <c:idx val="3"/>
          <c:order val="3"/>
          <c:tx>
            <c:strRef>
              <c:f>Race3RetadvFTFTUG!$M$18:$O$18</c:f>
              <c:strCache>
                <c:ptCount val="3"/>
                <c:pt idx="0">
                  <c:v>IL Public U. </c:v>
                </c:pt>
                <c:pt idx="1">
                  <c:v>Advancement</c:v>
                </c:pt>
                <c:pt idx="2">
                  <c:v>White</c:v>
                </c:pt>
              </c:strCache>
            </c:strRef>
          </c:tx>
          <c:spPr>
            <a:ln w="38100" cap="rnd">
              <a:solidFill>
                <a:srgbClr val="92D050"/>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Race3RetadvFTFTUG!$P$1:$S$1</c:f>
              <c:strCache>
                <c:ptCount val="4"/>
                <c:pt idx="0">
                  <c:v>2018-2019</c:v>
                </c:pt>
                <c:pt idx="1">
                  <c:v>2019-2020</c:v>
                </c:pt>
                <c:pt idx="2">
                  <c:v>2020-2021</c:v>
                </c:pt>
                <c:pt idx="3">
                  <c:v>2021-2022</c:v>
                </c:pt>
              </c:strCache>
            </c:strRef>
          </c:cat>
          <c:val>
            <c:numRef>
              <c:f>Race3RetadvFTFTUG!$P$18:$S$18</c:f>
              <c:numCache>
                <c:formatCode>###0.0%</c:formatCode>
                <c:ptCount val="4"/>
                <c:pt idx="0">
                  <c:v>0.69516468114926422</c:v>
                </c:pt>
                <c:pt idx="1">
                  <c:v>0.7127514157391136</c:v>
                </c:pt>
                <c:pt idx="2">
                  <c:v>0.69993676222596979</c:v>
                </c:pt>
                <c:pt idx="3">
                  <c:v>0.64916666666666667</c:v>
                </c:pt>
              </c:numCache>
            </c:numRef>
          </c:val>
          <c:smooth val="0"/>
          <c:extLst>
            <c:ext xmlns:c16="http://schemas.microsoft.com/office/drawing/2014/chart" uri="{C3380CC4-5D6E-409C-BE32-E72D297353CC}">
              <c16:uniqueId val="{00000007-59BB-4267-B789-6D4DBA1BB168}"/>
            </c:ext>
          </c:extLst>
        </c:ser>
        <c:dLbls>
          <c:showLegendKey val="0"/>
          <c:showVal val="0"/>
          <c:showCatName val="0"/>
          <c:showSerName val="0"/>
          <c:showPercent val="0"/>
          <c:showBubbleSize val="0"/>
        </c:dLbls>
        <c:smooth val="0"/>
        <c:axId val="1479910335"/>
        <c:axId val="1479917407"/>
      </c:lineChart>
      <c:catAx>
        <c:axId val="147991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crossAx val="1479917407"/>
        <c:crosses val="autoZero"/>
        <c:auto val="1"/>
        <c:lblAlgn val="ctr"/>
        <c:lblOffset val="100"/>
        <c:noMultiLvlLbl val="0"/>
      </c:catAx>
      <c:valAx>
        <c:axId val="147991740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crossAx val="1479910335"/>
        <c:crosses val="autoZero"/>
        <c:crossBetween val="between"/>
        <c:majorUnit val="0.2"/>
      </c:valAx>
      <c:spPr>
        <a:noFill/>
        <a:ln>
          <a:noFill/>
        </a:ln>
        <a:effectLst/>
      </c:spPr>
    </c:plotArea>
    <c:legend>
      <c:legendPos val="b"/>
      <c:layout>
        <c:manualLayout>
          <c:xMode val="edge"/>
          <c:yMode val="edge"/>
          <c:x val="0"/>
          <c:y val="0.89196458995257166"/>
          <c:w val="1"/>
          <c:h val="8.920822397200349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w Cen MT" panose="020B0602020104020603"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400">
          <a:solidFill>
            <a:schemeClr val="tx1"/>
          </a:solidFill>
          <a:latin typeface="Tw Cen MT" panose="020B0602020104020603" pitchFamily="34" charset="0"/>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09242026564861"/>
          <c:y val="2.2288069254501081E-2"/>
          <c:w val="0.87890757973435141"/>
          <c:h val="0.72702491135976421"/>
        </c:manualLayout>
      </c:layout>
      <c:lineChart>
        <c:grouping val="standard"/>
        <c:varyColors val="0"/>
        <c:ser>
          <c:idx val="0"/>
          <c:order val="0"/>
          <c:tx>
            <c:strRef>
              <c:f>[BigPictureSlidesFromIHEISDataFY2025.xlsx]RetadvNewILCCTransferPELL!$K$6:$M$6</c:f>
              <c:strCache>
                <c:ptCount val="3"/>
                <c:pt idx="0">
                  <c:v>IL Public U. </c:v>
                </c:pt>
                <c:pt idx="1">
                  <c:v>Retention</c:v>
                </c:pt>
                <c:pt idx="2">
                  <c:v>Non-Pell</c:v>
                </c:pt>
              </c:strCache>
            </c:strRef>
          </c:tx>
          <c:spPr>
            <a:ln w="50800" cap="rnd">
              <a:solidFill>
                <a:srgbClr val="086F7E"/>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[BigPictureSlidesFromIHEISDataFY2025.xlsx]RetadvNewILCCTransferPELL!$N$1:$Q$1</c:f>
              <c:strCache>
                <c:ptCount val="4"/>
                <c:pt idx="0">
                  <c:v>2018-2019</c:v>
                </c:pt>
                <c:pt idx="1">
                  <c:v>2019-2020</c:v>
                </c:pt>
                <c:pt idx="2">
                  <c:v>2020-2021</c:v>
                </c:pt>
                <c:pt idx="3">
                  <c:v>2021-2022</c:v>
                </c:pt>
              </c:strCache>
            </c:strRef>
          </c:cat>
          <c:val>
            <c:numRef>
              <c:f>[BigPictureSlidesFromIHEISDataFY2025.xlsx]RetadvNewILCCTransferPELL!$N$6:$Q$6</c:f>
              <c:numCache>
                <c:formatCode>###0.0%</c:formatCode>
                <c:ptCount val="4"/>
                <c:pt idx="0">
                  <c:v>0.86803519061583567</c:v>
                </c:pt>
                <c:pt idx="1">
                  <c:v>0.88084281908452411</c:v>
                </c:pt>
                <c:pt idx="2">
                  <c:v>0.86234522942461767</c:v>
                </c:pt>
                <c:pt idx="3">
                  <c:v>0.86778262979136345</c:v>
                </c:pt>
              </c:numCache>
            </c:numRef>
          </c:val>
          <c:smooth val="0"/>
          <c:extLst>
            <c:ext xmlns:c16="http://schemas.microsoft.com/office/drawing/2014/chart" uri="{C3380CC4-5D6E-409C-BE32-E72D297353CC}">
              <c16:uniqueId val="{00000000-086A-4E1A-BFAF-394FD7F3EE8F}"/>
            </c:ext>
          </c:extLst>
        </c:ser>
        <c:ser>
          <c:idx val="1"/>
          <c:order val="1"/>
          <c:tx>
            <c:strRef>
              <c:f>[BigPictureSlidesFromIHEISDataFY2025.xlsx]RetadvNewILCCTransferPELL!$K$7:$M$7</c:f>
              <c:strCache>
                <c:ptCount val="3"/>
                <c:pt idx="0">
                  <c:v>IL Public U. </c:v>
                </c:pt>
                <c:pt idx="1">
                  <c:v>Retention</c:v>
                </c:pt>
                <c:pt idx="2">
                  <c:v>Pell</c:v>
                </c:pt>
              </c:strCache>
            </c:strRef>
          </c:tx>
          <c:spPr>
            <a:ln w="50800" cap="rnd">
              <a:solidFill>
                <a:srgbClr val="C00000"/>
              </a:solidFill>
              <a:round/>
            </a:ln>
            <a:effectLst/>
          </c:spPr>
          <c:marker>
            <c:symbol val="none"/>
          </c:marker>
          <c:dLbls>
            <c:dLbl>
              <c:idx val="0"/>
              <c:layout>
                <c:manualLayout>
                  <c:x val="-6.1189188278462078E-2"/>
                  <c:y val="2.8585102232335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6A-4E1A-BFAF-394FD7F3EE8F}"/>
                </c:ext>
              </c:extLst>
            </c:dLbl>
            <c:dLbl>
              <c:idx val="1"/>
              <c:layout>
                <c:manualLayout>
                  <c:x val="-5.0044639621274888E-2"/>
                  <c:y val="3.15557485046187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6A-4E1A-BFAF-394FD7F3EE8F}"/>
                </c:ext>
              </c:extLst>
            </c:dLbl>
            <c:dLbl>
              <c:idx val="2"/>
              <c:layout>
                <c:manualLayout>
                  <c:x val="-9.0165014787148862E-2"/>
                  <c:y val="2.85851022323354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6A-4E1A-BFAF-394FD7F3EE8F}"/>
                </c:ext>
              </c:extLst>
            </c:dLbl>
            <c:dLbl>
              <c:idx val="3"/>
              <c:layout>
                <c:manualLayout>
                  <c:x val="-5.2273549352712494E-2"/>
                  <c:y val="3.1555748504618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6A-4E1A-BFAF-394FD7F3EE8F}"/>
                </c:ext>
              </c:extLst>
            </c:dLbl>
            <c:spPr>
              <a:noFill/>
              <a:ln>
                <a:noFill/>
              </a:ln>
              <a:effectLst/>
            </c:spPr>
            <c:txPr>
              <a:bodyPr rot="0" spcFirstLastPara="1" vertOverflow="ellipsis" vert="horz" wrap="square" anchor="t"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[BigPictureSlidesFromIHEISDataFY2025.xlsx]RetadvNewILCCTransferPELL!$N$1:$Q$1</c:f>
              <c:strCache>
                <c:ptCount val="4"/>
                <c:pt idx="0">
                  <c:v>2018-2019</c:v>
                </c:pt>
                <c:pt idx="1">
                  <c:v>2019-2020</c:v>
                </c:pt>
                <c:pt idx="2">
                  <c:v>2020-2021</c:v>
                </c:pt>
                <c:pt idx="3">
                  <c:v>2021-2022</c:v>
                </c:pt>
              </c:strCache>
            </c:strRef>
          </c:cat>
          <c:val>
            <c:numRef>
              <c:f>[BigPictureSlidesFromIHEISDataFY2025.xlsx]RetadvNewILCCTransferPELL!$N$7:$Q$7</c:f>
              <c:numCache>
                <c:formatCode>###0.0%</c:formatCode>
                <c:ptCount val="4"/>
                <c:pt idx="0">
                  <c:v>0.84118190212373034</c:v>
                </c:pt>
                <c:pt idx="1">
                  <c:v>0.86059872996673736</c:v>
                </c:pt>
                <c:pt idx="2">
                  <c:v>0.83883032981978933</c:v>
                </c:pt>
                <c:pt idx="3">
                  <c:v>0.84581793752099432</c:v>
                </c:pt>
              </c:numCache>
            </c:numRef>
          </c:val>
          <c:smooth val="0"/>
          <c:extLst>
            <c:ext xmlns:c16="http://schemas.microsoft.com/office/drawing/2014/chart" uri="{C3380CC4-5D6E-409C-BE32-E72D297353CC}">
              <c16:uniqueId val="{00000005-086A-4E1A-BFAF-394FD7F3EE8F}"/>
            </c:ext>
          </c:extLst>
        </c:ser>
        <c:ser>
          <c:idx val="2"/>
          <c:order val="2"/>
          <c:tx>
            <c:strRef>
              <c:f>[BigPictureSlidesFromIHEISDataFY2025.xlsx]RetadvNewILCCTransferPELL!$K$8:$M$8</c:f>
              <c:strCache>
                <c:ptCount val="3"/>
                <c:pt idx="0">
                  <c:v>IL Public U. </c:v>
                </c:pt>
                <c:pt idx="1">
                  <c:v>Advancement</c:v>
                </c:pt>
                <c:pt idx="2">
                  <c:v>Non-Pell</c:v>
                </c:pt>
              </c:strCache>
            </c:strRef>
          </c:tx>
          <c:spPr>
            <a:ln w="38100" cap="rnd">
              <a:solidFill>
                <a:srgbClr val="086F7E"/>
              </a:solidFill>
              <a:prstDash val="dash"/>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6A-4E1A-BFAF-394FD7F3EE8F}"/>
                </c:ext>
              </c:extLst>
            </c:dLbl>
            <c:dLbl>
              <c:idx val="1"/>
              <c:layout>
                <c:manualLayout>
                  <c:x val="-0.12237837655692416"/>
                  <c:y val="-1.48532313614168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6A-4E1A-BFAF-394FD7F3EE8F}"/>
                </c:ext>
              </c:extLst>
            </c:dLbl>
            <c:dLbl>
              <c:idx val="2"/>
              <c:layout>
                <c:manualLayout>
                  <c:x val="-1.6345149209982753E-16"/>
                  <c:y val="-2.97064627228335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6A-4E1A-BFAF-394FD7F3EE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[BigPictureSlidesFromIHEISDataFY2025.xlsx]RetadvNewILCCTransferPELL!$N$1:$Q$1</c:f>
              <c:strCache>
                <c:ptCount val="4"/>
                <c:pt idx="0">
                  <c:v>2018-2019</c:v>
                </c:pt>
                <c:pt idx="1">
                  <c:v>2019-2020</c:v>
                </c:pt>
                <c:pt idx="2">
                  <c:v>2020-2021</c:v>
                </c:pt>
                <c:pt idx="3">
                  <c:v>2021-2022</c:v>
                </c:pt>
              </c:strCache>
            </c:strRef>
          </c:cat>
          <c:val>
            <c:numRef>
              <c:f>[BigPictureSlidesFromIHEISDataFY2025.xlsx]RetadvNewILCCTransferPELL!$N$8:$Q$8</c:f>
              <c:numCache>
                <c:formatCode>###0.0%</c:formatCode>
                <c:ptCount val="4"/>
                <c:pt idx="0">
                  <c:v>0.73411534701857273</c:v>
                </c:pt>
                <c:pt idx="1">
                  <c:v>0.73334947929280703</c:v>
                </c:pt>
                <c:pt idx="2">
                  <c:v>0.7147365865501335</c:v>
                </c:pt>
                <c:pt idx="3">
                  <c:v>0.70839398350315397</c:v>
                </c:pt>
              </c:numCache>
            </c:numRef>
          </c:val>
          <c:smooth val="0"/>
          <c:extLst>
            <c:ext xmlns:c16="http://schemas.microsoft.com/office/drawing/2014/chart" uri="{C3380CC4-5D6E-409C-BE32-E72D297353CC}">
              <c16:uniqueId val="{00000009-086A-4E1A-BFAF-394FD7F3EE8F}"/>
            </c:ext>
          </c:extLst>
        </c:ser>
        <c:ser>
          <c:idx val="3"/>
          <c:order val="3"/>
          <c:tx>
            <c:strRef>
              <c:f>[BigPictureSlidesFromIHEISDataFY2025.xlsx]RetadvNewILCCTransferPELL!$K$9:$M$9</c:f>
              <c:strCache>
                <c:ptCount val="3"/>
                <c:pt idx="0">
                  <c:v>IL Public U. </c:v>
                </c:pt>
                <c:pt idx="1">
                  <c:v>Advancement</c:v>
                </c:pt>
                <c:pt idx="2">
                  <c:v>Pell</c:v>
                </c:pt>
              </c:strCache>
            </c:strRef>
          </c:tx>
          <c:spPr>
            <a:ln w="38100" cap="rnd">
              <a:solidFill>
                <a:srgbClr val="C00000"/>
              </a:solidFill>
              <a:prstDash val="dash"/>
              <a:round/>
            </a:ln>
            <a:effectLst/>
          </c:spPr>
          <c:marker>
            <c:symbol val="none"/>
          </c:marker>
          <c:dLbls>
            <c:dLbl>
              <c:idx val="0"/>
              <c:layout>
                <c:manualLayout>
                  <c:x val="-5.3413094365497883E-2"/>
                  <c:y val="3.49977338560163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86A-4E1A-BFAF-394FD7F3EE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[BigPictureSlidesFromIHEISDataFY2025.xlsx]RetadvNewILCCTransferPELL!$N$1:$Q$1</c:f>
              <c:strCache>
                <c:ptCount val="4"/>
                <c:pt idx="0">
                  <c:v>2018-2019</c:v>
                </c:pt>
                <c:pt idx="1">
                  <c:v>2019-2020</c:v>
                </c:pt>
                <c:pt idx="2">
                  <c:v>2020-2021</c:v>
                </c:pt>
                <c:pt idx="3">
                  <c:v>2021-2022</c:v>
                </c:pt>
              </c:strCache>
            </c:strRef>
          </c:cat>
          <c:val>
            <c:numRef>
              <c:f>[BigPictureSlidesFromIHEISDataFY2025.xlsx]RetadvNewILCCTransferPELL!$N$9:$Q$9</c:f>
              <c:numCache>
                <c:formatCode>###0.0%</c:formatCode>
                <c:ptCount val="4"/>
                <c:pt idx="0">
                  <c:v>0.66635887965527862</c:v>
                </c:pt>
                <c:pt idx="1">
                  <c:v>0.68672512851527079</c:v>
                </c:pt>
                <c:pt idx="2">
                  <c:v>0.64909894593675621</c:v>
                </c:pt>
                <c:pt idx="3">
                  <c:v>0.66980181390661742</c:v>
                </c:pt>
              </c:numCache>
            </c:numRef>
          </c:val>
          <c:smooth val="0"/>
          <c:extLst>
            <c:ext xmlns:c16="http://schemas.microsoft.com/office/drawing/2014/chart" uri="{C3380CC4-5D6E-409C-BE32-E72D297353CC}">
              <c16:uniqueId val="{0000000B-086A-4E1A-BFAF-394FD7F3EE8F}"/>
            </c:ext>
          </c:extLst>
        </c:ser>
        <c:dLbls>
          <c:showLegendKey val="0"/>
          <c:showVal val="0"/>
          <c:showCatName val="0"/>
          <c:showSerName val="0"/>
          <c:showPercent val="0"/>
          <c:showBubbleSize val="0"/>
        </c:dLbls>
        <c:smooth val="0"/>
        <c:axId val="1479910335"/>
        <c:axId val="1479917407"/>
      </c:lineChart>
      <c:catAx>
        <c:axId val="147991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crossAx val="1479917407"/>
        <c:crosses val="autoZero"/>
        <c:auto val="1"/>
        <c:lblAlgn val="ctr"/>
        <c:lblOffset val="100"/>
        <c:noMultiLvlLbl val="0"/>
      </c:catAx>
      <c:valAx>
        <c:axId val="147991740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crossAx val="1479910335"/>
        <c:crosses val="autoZero"/>
        <c:crossBetween val="between"/>
        <c:majorUnit val="0.2"/>
      </c:valAx>
      <c:spPr>
        <a:noFill/>
        <a:ln>
          <a:noFill/>
        </a:ln>
        <a:effectLst/>
      </c:spPr>
    </c:plotArea>
    <c:legend>
      <c:legendPos val="b"/>
      <c:layout>
        <c:manualLayout>
          <c:xMode val="edge"/>
          <c:yMode val="edge"/>
          <c:x val="0"/>
          <c:y val="0.86272482387070026"/>
          <c:w val="1"/>
          <c:h val="0.13727517612929963"/>
        </c:manualLayout>
      </c:layout>
      <c:overlay val="0"/>
      <c:spPr>
        <a:noFill/>
        <a:ln>
          <a:noFill/>
        </a:ln>
        <a:effectLst/>
      </c:spPr>
      <c:txPr>
        <a:bodyPr rot="0" spcFirstLastPara="1" vertOverflow="ellipsis" vert="horz" wrap="square" anchor="ctr" anchorCtr="1"/>
        <a:lstStyle/>
        <a:p>
          <a:pPr>
            <a:defRPr sz="1150" b="0" i="0" u="none" strike="noStrike" kern="1200" baseline="0">
              <a:solidFill>
                <a:schemeClr val="tx1"/>
              </a:solidFill>
              <a:latin typeface="Tw Cen MT" panose="020B0602020104020603"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400">
          <a:solidFill>
            <a:schemeClr val="tx1"/>
          </a:solidFill>
          <a:latin typeface="Tw Cen MT" panose="020B0602020104020603" pitchFamily="34" charset="0"/>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09242026564861"/>
          <c:y val="2.2288069254501081E-2"/>
          <c:w val="0.87890757973435141"/>
          <c:h val="0.72702491135976421"/>
        </c:manualLayout>
      </c:layout>
      <c:lineChart>
        <c:grouping val="standard"/>
        <c:varyColors val="0"/>
        <c:ser>
          <c:idx val="0"/>
          <c:order val="0"/>
          <c:tx>
            <c:strRef>
              <c:f>RetadvFTFTUGPELL!$K$6:$M$6</c:f>
              <c:strCache>
                <c:ptCount val="3"/>
                <c:pt idx="0">
                  <c:v>IL Public U. </c:v>
                </c:pt>
                <c:pt idx="1">
                  <c:v>Retention</c:v>
                </c:pt>
                <c:pt idx="2">
                  <c:v>Non-Pell</c:v>
                </c:pt>
              </c:strCache>
            </c:strRef>
          </c:tx>
          <c:spPr>
            <a:ln w="50800" cap="rnd">
              <a:solidFill>
                <a:srgbClr val="086F7E"/>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RetadvFTFTUGPELL!$N$1:$Q$1</c:f>
              <c:strCache>
                <c:ptCount val="4"/>
                <c:pt idx="0">
                  <c:v>2018-2019</c:v>
                </c:pt>
                <c:pt idx="1">
                  <c:v>2019-2020</c:v>
                </c:pt>
                <c:pt idx="2">
                  <c:v>2020-2021</c:v>
                </c:pt>
                <c:pt idx="3">
                  <c:v>2021-2022</c:v>
                </c:pt>
              </c:strCache>
            </c:strRef>
          </c:cat>
          <c:val>
            <c:numRef>
              <c:f>RetadvFTFTUGPELL!$N$6:$Q$6</c:f>
              <c:numCache>
                <c:formatCode>###0.0%</c:formatCode>
                <c:ptCount val="4"/>
                <c:pt idx="0">
                  <c:v>0.85710091743119265</c:v>
                </c:pt>
                <c:pt idx="1">
                  <c:v>0.87043092798488486</c:v>
                </c:pt>
                <c:pt idx="2">
                  <c:v>0.85854172943657725</c:v>
                </c:pt>
                <c:pt idx="3">
                  <c:v>0.85770528683914515</c:v>
                </c:pt>
              </c:numCache>
            </c:numRef>
          </c:val>
          <c:smooth val="0"/>
          <c:extLst>
            <c:ext xmlns:c16="http://schemas.microsoft.com/office/drawing/2014/chart" uri="{C3380CC4-5D6E-409C-BE32-E72D297353CC}">
              <c16:uniqueId val="{00000000-17E6-4E78-9933-DC5904858306}"/>
            </c:ext>
          </c:extLst>
        </c:ser>
        <c:ser>
          <c:idx val="1"/>
          <c:order val="1"/>
          <c:tx>
            <c:strRef>
              <c:f>RetadvFTFTUGPELL!$K$7:$M$7</c:f>
              <c:strCache>
                <c:ptCount val="3"/>
                <c:pt idx="0">
                  <c:v>IL Public U. </c:v>
                </c:pt>
                <c:pt idx="1">
                  <c:v>Retention</c:v>
                </c:pt>
                <c:pt idx="2">
                  <c:v>Pell</c:v>
                </c:pt>
              </c:strCache>
            </c:strRef>
          </c:tx>
          <c:spPr>
            <a:ln w="50800" cap="rnd">
              <a:solidFill>
                <a:srgbClr val="C00000"/>
              </a:solidFill>
              <a:round/>
            </a:ln>
            <a:effectLst/>
          </c:spPr>
          <c:marker>
            <c:symbol val="none"/>
          </c:marker>
          <c:dLbls>
            <c:dLbl>
              <c:idx val="0"/>
              <c:layout>
                <c:manualLayout>
                  <c:x val="-6.0449044995698399E-2"/>
                  <c:y val="-3.25274174162227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E6-4E78-9933-DC5904858306}"/>
                </c:ext>
              </c:extLst>
            </c:dLbl>
            <c:dLbl>
              <c:idx val="1"/>
              <c:layout>
                <c:manualLayout>
                  <c:x val="-5.6045147234092214E-2"/>
                  <c:y val="-2.0278942146448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E6-4E78-9933-DC5904858306}"/>
                </c:ext>
              </c:extLst>
            </c:dLbl>
            <c:dLbl>
              <c:idx val="2"/>
              <c:layout>
                <c:manualLayout>
                  <c:x val="-5.8247096114895265E-2"/>
                  <c:y val="-2.64031797813357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E6-4E78-9933-DC5904858306}"/>
                </c:ext>
              </c:extLst>
            </c:dLbl>
            <c:spPr>
              <a:noFill/>
              <a:ln>
                <a:noFill/>
              </a:ln>
              <a:effectLst/>
            </c:spPr>
            <c:txPr>
              <a:bodyPr rot="0" spcFirstLastPara="1" vertOverflow="ellipsis" vert="horz" wrap="square" anchor="t"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RetadvFTFTUGPELL!$N$1:$Q$1</c:f>
              <c:strCache>
                <c:ptCount val="4"/>
                <c:pt idx="0">
                  <c:v>2018-2019</c:v>
                </c:pt>
                <c:pt idx="1">
                  <c:v>2019-2020</c:v>
                </c:pt>
                <c:pt idx="2">
                  <c:v>2020-2021</c:v>
                </c:pt>
                <c:pt idx="3">
                  <c:v>2021-2022</c:v>
                </c:pt>
              </c:strCache>
            </c:strRef>
          </c:cat>
          <c:val>
            <c:numRef>
              <c:f>RetadvFTFTUGPELL!$N$7:$Q$7</c:f>
              <c:numCache>
                <c:formatCode>###0.0%</c:formatCode>
                <c:ptCount val="4"/>
                <c:pt idx="0">
                  <c:v>0.75072014181254165</c:v>
                </c:pt>
                <c:pt idx="1">
                  <c:v>0.80174406387896613</c:v>
                </c:pt>
                <c:pt idx="2">
                  <c:v>0.75432925421380748</c:v>
                </c:pt>
                <c:pt idx="3">
                  <c:v>0.72018299819129694</c:v>
                </c:pt>
              </c:numCache>
            </c:numRef>
          </c:val>
          <c:smooth val="0"/>
          <c:extLst>
            <c:ext xmlns:c16="http://schemas.microsoft.com/office/drawing/2014/chart" uri="{C3380CC4-5D6E-409C-BE32-E72D297353CC}">
              <c16:uniqueId val="{00000004-17E6-4E78-9933-DC5904858306}"/>
            </c:ext>
          </c:extLst>
        </c:ser>
        <c:ser>
          <c:idx val="2"/>
          <c:order val="2"/>
          <c:tx>
            <c:strRef>
              <c:f>RetadvFTFTUGPELL!$K$8:$M$8</c:f>
              <c:strCache>
                <c:ptCount val="3"/>
                <c:pt idx="0">
                  <c:v>IL Public U. </c:v>
                </c:pt>
                <c:pt idx="1">
                  <c:v>Advancement</c:v>
                </c:pt>
                <c:pt idx="2">
                  <c:v>Non-Pell</c:v>
                </c:pt>
              </c:strCache>
            </c:strRef>
          </c:tx>
          <c:spPr>
            <a:ln w="38100" cap="rnd">
              <a:solidFill>
                <a:srgbClr val="086F7E"/>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RetadvFTFTUGPELL!$N$1:$Q$1</c:f>
              <c:strCache>
                <c:ptCount val="4"/>
                <c:pt idx="0">
                  <c:v>2018-2019</c:v>
                </c:pt>
                <c:pt idx="1">
                  <c:v>2019-2020</c:v>
                </c:pt>
                <c:pt idx="2">
                  <c:v>2020-2021</c:v>
                </c:pt>
                <c:pt idx="3">
                  <c:v>2021-2022</c:v>
                </c:pt>
              </c:strCache>
            </c:strRef>
          </c:cat>
          <c:val>
            <c:numRef>
              <c:f>RetadvFTFTUGPELL!$N$8:$Q$8</c:f>
              <c:numCache>
                <c:formatCode>###0.0%</c:formatCode>
                <c:ptCount val="4"/>
                <c:pt idx="0">
                  <c:v>0.71155963302752279</c:v>
                </c:pt>
                <c:pt idx="1">
                  <c:v>0.72749073468497927</c:v>
                </c:pt>
                <c:pt idx="2">
                  <c:v>0.71120819523952994</c:v>
                </c:pt>
                <c:pt idx="3">
                  <c:v>0.68806242969628795</c:v>
                </c:pt>
              </c:numCache>
            </c:numRef>
          </c:val>
          <c:smooth val="0"/>
          <c:extLst>
            <c:ext xmlns:c16="http://schemas.microsoft.com/office/drawing/2014/chart" uri="{C3380CC4-5D6E-409C-BE32-E72D297353CC}">
              <c16:uniqueId val="{00000005-17E6-4E78-9933-DC5904858306}"/>
            </c:ext>
          </c:extLst>
        </c:ser>
        <c:ser>
          <c:idx val="3"/>
          <c:order val="3"/>
          <c:tx>
            <c:strRef>
              <c:f>RetadvFTFTUGPELL!$K$9:$M$9</c:f>
              <c:strCache>
                <c:ptCount val="3"/>
                <c:pt idx="0">
                  <c:v>IL Public U. </c:v>
                </c:pt>
                <c:pt idx="1">
                  <c:v>Advancement</c:v>
                </c:pt>
                <c:pt idx="2">
                  <c:v>Pell</c:v>
                </c:pt>
              </c:strCache>
            </c:strRef>
          </c:tx>
          <c:spPr>
            <a:ln w="38100" cap="rnd">
              <a:solidFill>
                <a:srgbClr val="C00000"/>
              </a:solidFill>
              <a:prstDash val="dash"/>
              <a:round/>
            </a:ln>
            <a:effectLst/>
          </c:spPr>
          <c:marker>
            <c:symbol val="none"/>
          </c:marker>
          <c:dLbls>
            <c:dLbl>
              <c:idx val="0"/>
              <c:layout>
                <c:manualLayout>
                  <c:x val="-5.3413094365497883E-2"/>
                  <c:y val="3.49977338560163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E6-4E78-9933-DC590485830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w Cen MT" panose="020B06020201040206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RetadvFTFTUGPELL!$N$1:$Q$1</c:f>
              <c:strCache>
                <c:ptCount val="4"/>
                <c:pt idx="0">
                  <c:v>2018-2019</c:v>
                </c:pt>
                <c:pt idx="1">
                  <c:v>2019-2020</c:v>
                </c:pt>
                <c:pt idx="2">
                  <c:v>2020-2021</c:v>
                </c:pt>
                <c:pt idx="3">
                  <c:v>2021-2022</c:v>
                </c:pt>
              </c:strCache>
            </c:strRef>
          </c:cat>
          <c:val>
            <c:numRef>
              <c:f>RetadvFTFTUGPELL!$N$9:$Q$9</c:f>
              <c:numCache>
                <c:formatCode>###0.0%</c:formatCode>
                <c:ptCount val="4"/>
                <c:pt idx="0">
                  <c:v>0.48703744737425209</c:v>
                </c:pt>
                <c:pt idx="1">
                  <c:v>0.52731666316453041</c:v>
                </c:pt>
                <c:pt idx="2">
                  <c:v>0.46536596628954052</c:v>
                </c:pt>
                <c:pt idx="3">
                  <c:v>0.42706670922438555</c:v>
                </c:pt>
              </c:numCache>
            </c:numRef>
          </c:val>
          <c:smooth val="0"/>
          <c:extLst>
            <c:ext xmlns:c16="http://schemas.microsoft.com/office/drawing/2014/chart" uri="{C3380CC4-5D6E-409C-BE32-E72D297353CC}">
              <c16:uniqueId val="{00000007-17E6-4E78-9933-DC5904858306}"/>
            </c:ext>
          </c:extLst>
        </c:ser>
        <c:dLbls>
          <c:showLegendKey val="0"/>
          <c:showVal val="0"/>
          <c:showCatName val="0"/>
          <c:showSerName val="0"/>
          <c:showPercent val="0"/>
          <c:showBubbleSize val="0"/>
        </c:dLbls>
        <c:smooth val="0"/>
        <c:axId val="1479910335"/>
        <c:axId val="1479917407"/>
      </c:lineChart>
      <c:catAx>
        <c:axId val="147991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crossAx val="1479917407"/>
        <c:crosses val="autoZero"/>
        <c:auto val="1"/>
        <c:lblAlgn val="ctr"/>
        <c:lblOffset val="100"/>
        <c:noMultiLvlLbl val="0"/>
      </c:catAx>
      <c:valAx>
        <c:axId val="147991740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w Cen MT" panose="020B0602020104020603" pitchFamily="34" charset="0"/>
                <a:ea typeface="+mn-ea"/>
                <a:cs typeface="+mn-cs"/>
              </a:defRPr>
            </a:pPr>
            <a:endParaRPr lang="en-US"/>
          </a:p>
        </c:txPr>
        <c:crossAx val="1479910335"/>
        <c:crosses val="autoZero"/>
        <c:crossBetween val="between"/>
        <c:majorUnit val="0.2"/>
      </c:valAx>
      <c:spPr>
        <a:noFill/>
        <a:ln>
          <a:noFill/>
        </a:ln>
        <a:effectLst/>
      </c:spPr>
    </c:plotArea>
    <c:legend>
      <c:legendPos val="b"/>
      <c:layout>
        <c:manualLayout>
          <c:xMode val="edge"/>
          <c:yMode val="edge"/>
          <c:x val="0"/>
          <c:y val="0.87420891467513928"/>
          <c:w val="1"/>
          <c:h val="0.12579107637036216"/>
        </c:manualLayout>
      </c:layout>
      <c:overlay val="0"/>
      <c:spPr>
        <a:noFill/>
        <a:ln>
          <a:noFill/>
        </a:ln>
        <a:effectLst/>
      </c:spPr>
      <c:txPr>
        <a:bodyPr rot="0" spcFirstLastPara="1" vertOverflow="ellipsis" vert="horz" wrap="square" anchor="ctr" anchorCtr="1"/>
        <a:lstStyle/>
        <a:p>
          <a:pPr>
            <a:defRPr sz="1150" b="0" i="0" u="none" strike="noStrike" kern="1200" baseline="0">
              <a:solidFill>
                <a:schemeClr val="tx1"/>
              </a:solidFill>
              <a:latin typeface="Tw Cen MT" panose="020B0602020104020603"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400">
          <a:solidFill>
            <a:schemeClr val="tx1"/>
          </a:solidFill>
          <a:latin typeface="Tw Cen MT" panose="020B0602020104020603" pitchFamily="34" charset="0"/>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Tw Cen MT" panose="020B0602020104020603" pitchFamily="34" charset="0"/>
                <a:ea typeface="+mn-ea"/>
                <a:cs typeface="+mn-cs"/>
              </a:defRPr>
            </a:pPr>
            <a:r>
              <a:rPr lang="en-US" sz="1600" b="1"/>
              <a:t>Some College, No Degree in Illinois by Race/Ethnicity</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Tw Cen MT" panose="020B0602020104020603" pitchFamily="34" charset="0"/>
              <a:ea typeface="+mn-ea"/>
              <a:cs typeface="+mn-cs"/>
            </a:defRPr>
          </a:pPr>
          <a:endParaRPr lang="en-US"/>
        </a:p>
      </c:txPr>
    </c:title>
    <c:autoTitleDeleted val="0"/>
    <c:plotArea>
      <c:layout/>
      <c:barChart>
        <c:barDir val="col"/>
        <c:grouping val="clustered"/>
        <c:varyColors val="0"/>
        <c:ser>
          <c:idx val="0"/>
          <c:order val="0"/>
          <c:tx>
            <c:strRef>
              <c:f>IPUMS!$B$11</c:f>
              <c:strCache>
                <c:ptCount val="1"/>
                <c:pt idx="0">
                  <c:v>Population Counts</c:v>
                </c:pt>
              </c:strCache>
            </c:strRef>
          </c:tx>
          <c:spPr>
            <a:solidFill>
              <a:schemeClr val="accent1"/>
            </a:solidFill>
            <a:ln>
              <a:noFill/>
            </a:ln>
            <a:effectLst/>
          </c:spPr>
          <c:invertIfNegative val="0"/>
          <c:dPt>
            <c:idx val="0"/>
            <c:invertIfNegative val="0"/>
            <c:bubble3D val="0"/>
            <c:spPr>
              <a:solidFill>
                <a:srgbClr val="19CD62"/>
              </a:solidFill>
              <a:ln>
                <a:noFill/>
              </a:ln>
              <a:effectLst/>
            </c:spPr>
            <c:extLst>
              <c:ext xmlns:c16="http://schemas.microsoft.com/office/drawing/2014/chart" uri="{C3380CC4-5D6E-409C-BE32-E72D297353CC}">
                <c16:uniqueId val="{00000001-DA67-4189-A448-3767072F9704}"/>
              </c:ext>
            </c:extLst>
          </c:dPt>
          <c:dPt>
            <c:idx val="1"/>
            <c:invertIfNegative val="0"/>
            <c:bubble3D val="0"/>
            <c:spPr>
              <a:solidFill>
                <a:srgbClr val="0CA7BC"/>
              </a:solidFill>
              <a:ln>
                <a:noFill/>
              </a:ln>
              <a:effectLst/>
            </c:spPr>
            <c:extLst>
              <c:ext xmlns:c16="http://schemas.microsoft.com/office/drawing/2014/chart" uri="{C3380CC4-5D6E-409C-BE32-E72D297353CC}">
                <c16:uniqueId val="{00000003-DA67-4189-A448-3767072F9704}"/>
              </c:ext>
            </c:extLst>
          </c:dPt>
          <c:dPt>
            <c:idx val="2"/>
            <c:invertIfNegative val="0"/>
            <c:bubble3D val="0"/>
            <c:spPr>
              <a:solidFill>
                <a:srgbClr val="FDB135"/>
              </a:solidFill>
              <a:ln>
                <a:noFill/>
              </a:ln>
              <a:effectLst/>
            </c:spPr>
            <c:extLst>
              <c:ext xmlns:c16="http://schemas.microsoft.com/office/drawing/2014/chart" uri="{C3380CC4-5D6E-409C-BE32-E72D297353CC}">
                <c16:uniqueId val="{00000005-DA67-4189-A448-3767072F9704}"/>
              </c:ext>
            </c:extLst>
          </c:dPt>
          <c:dPt>
            <c:idx val="3"/>
            <c:invertIfNegative val="0"/>
            <c:bubble3D val="0"/>
            <c:spPr>
              <a:solidFill>
                <a:srgbClr val="F8F390"/>
              </a:solidFill>
              <a:ln>
                <a:noFill/>
              </a:ln>
              <a:effectLst/>
            </c:spPr>
            <c:extLst>
              <c:ext xmlns:c16="http://schemas.microsoft.com/office/drawing/2014/chart" uri="{C3380CC4-5D6E-409C-BE32-E72D297353CC}">
                <c16:uniqueId val="{00000007-DA67-4189-A448-3767072F9704}"/>
              </c:ext>
            </c:extLst>
          </c:dPt>
          <c:dPt>
            <c:idx val="4"/>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DA67-4189-A448-3767072F9704}"/>
              </c:ext>
            </c:extLst>
          </c:dPt>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IPUMS!$A$12:$A$16</c:f>
              <c:strCache>
                <c:ptCount val="5"/>
                <c:pt idx="0">
                  <c:v>White</c:v>
                </c:pt>
                <c:pt idx="1">
                  <c:v>African American</c:v>
                </c:pt>
                <c:pt idx="2">
                  <c:v>Latino</c:v>
                </c:pt>
                <c:pt idx="3">
                  <c:v>Asian</c:v>
                </c:pt>
                <c:pt idx="4">
                  <c:v>Other</c:v>
                </c:pt>
              </c:strCache>
            </c:strRef>
          </c:cat>
          <c:val>
            <c:numRef>
              <c:f>IPUMS!$B$12:$B$16</c:f>
              <c:numCache>
                <c:formatCode>#,##0</c:formatCode>
                <c:ptCount val="5"/>
                <c:pt idx="0">
                  <c:v>1159865</c:v>
                </c:pt>
                <c:pt idx="1">
                  <c:v>323389</c:v>
                </c:pt>
                <c:pt idx="2">
                  <c:v>207682</c:v>
                </c:pt>
                <c:pt idx="3">
                  <c:v>68281</c:v>
                </c:pt>
                <c:pt idx="4">
                  <c:v>7488</c:v>
                </c:pt>
              </c:numCache>
            </c:numRef>
          </c:val>
          <c:extLst>
            <c:ext xmlns:c16="http://schemas.microsoft.com/office/drawing/2014/chart" uri="{C3380CC4-5D6E-409C-BE32-E72D297353CC}">
              <c16:uniqueId val="{0000000A-DA67-4189-A448-3767072F9704}"/>
            </c:ext>
          </c:extLst>
        </c:ser>
        <c:dLbls>
          <c:showLegendKey val="0"/>
          <c:showVal val="0"/>
          <c:showCatName val="0"/>
          <c:showSerName val="0"/>
          <c:showPercent val="0"/>
          <c:showBubbleSize val="0"/>
        </c:dLbls>
        <c:gapWidth val="75"/>
        <c:overlap val="-27"/>
        <c:axId val="49877215"/>
        <c:axId val="49855615"/>
      </c:barChart>
      <c:lineChart>
        <c:grouping val="standard"/>
        <c:varyColors val="0"/>
        <c:ser>
          <c:idx val="1"/>
          <c:order val="1"/>
          <c:tx>
            <c:strRef>
              <c:f>IPUMS!$C$11</c:f>
              <c:strCache>
                <c:ptCount val="1"/>
                <c:pt idx="0">
                  <c:v>Within Race/Ethnicity Category %</c:v>
                </c:pt>
              </c:strCache>
            </c:strRef>
          </c:tx>
          <c:spPr>
            <a:ln w="63500" cap="rnd">
              <a:solidFill>
                <a:srgbClr val="136A91"/>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A67-4189-A448-3767072F9704}"/>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A67-4189-A448-3767072F9704}"/>
                </c:ext>
              </c:extLst>
            </c:dLbl>
            <c:dLbl>
              <c:idx val="2"/>
              <c:layout>
                <c:manualLayout>
                  <c:x val="-5.4799288641870322E-2"/>
                  <c:y val="3.70921972103095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A67-4189-A448-3767072F9704}"/>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67-4189-A448-3767072F9704}"/>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A67-4189-A448-3767072F9704}"/>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IPUMS!$A$12:$A$16</c:f>
              <c:strCache>
                <c:ptCount val="5"/>
                <c:pt idx="0">
                  <c:v>White</c:v>
                </c:pt>
                <c:pt idx="1">
                  <c:v>African American</c:v>
                </c:pt>
                <c:pt idx="2">
                  <c:v>Latino</c:v>
                </c:pt>
                <c:pt idx="3">
                  <c:v>Asian</c:v>
                </c:pt>
                <c:pt idx="4">
                  <c:v>Other</c:v>
                </c:pt>
              </c:strCache>
            </c:strRef>
          </c:cat>
          <c:val>
            <c:numRef>
              <c:f>IPUMS!$C$12:$C$16</c:f>
              <c:numCache>
                <c:formatCode>0.0%</c:formatCode>
                <c:ptCount val="5"/>
                <c:pt idx="0">
                  <c:v>0.20499999999999999</c:v>
                </c:pt>
                <c:pt idx="1">
                  <c:v>0.28100000000000003</c:v>
                </c:pt>
                <c:pt idx="2">
                  <c:v>0.16800000000000001</c:v>
                </c:pt>
                <c:pt idx="3">
                  <c:v>0.112</c:v>
                </c:pt>
                <c:pt idx="4">
                  <c:v>0.23799999999999999</c:v>
                </c:pt>
              </c:numCache>
            </c:numRef>
          </c:val>
          <c:smooth val="0"/>
          <c:extLst>
            <c:ext xmlns:c16="http://schemas.microsoft.com/office/drawing/2014/chart" uri="{C3380CC4-5D6E-409C-BE32-E72D297353CC}">
              <c16:uniqueId val="{00000010-DA67-4189-A448-3767072F9704}"/>
            </c:ext>
          </c:extLst>
        </c:ser>
        <c:dLbls>
          <c:showLegendKey val="0"/>
          <c:showVal val="0"/>
          <c:showCatName val="0"/>
          <c:showSerName val="0"/>
          <c:showPercent val="0"/>
          <c:showBubbleSize val="0"/>
        </c:dLbls>
        <c:marker val="1"/>
        <c:smooth val="0"/>
        <c:axId val="1211359471"/>
        <c:axId val="1211351791"/>
      </c:lineChart>
      <c:catAx>
        <c:axId val="49877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w Cen MT" panose="020B0602020104020603" pitchFamily="34" charset="0"/>
                <a:ea typeface="+mn-ea"/>
                <a:cs typeface="+mn-cs"/>
              </a:defRPr>
            </a:pPr>
            <a:endParaRPr lang="en-US"/>
          </a:p>
        </c:txPr>
        <c:crossAx val="49855615"/>
        <c:crosses val="autoZero"/>
        <c:auto val="1"/>
        <c:lblAlgn val="ctr"/>
        <c:lblOffset val="100"/>
        <c:noMultiLvlLbl val="0"/>
      </c:catAx>
      <c:valAx>
        <c:axId val="498556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w Cen MT" panose="020B0602020104020603" pitchFamily="34" charset="0"/>
                <a:ea typeface="+mn-ea"/>
                <a:cs typeface="+mn-cs"/>
              </a:defRPr>
            </a:pPr>
            <a:endParaRPr lang="en-US"/>
          </a:p>
        </c:txPr>
        <c:crossAx val="49877215"/>
        <c:crosses val="autoZero"/>
        <c:crossBetween val="between"/>
      </c:valAx>
      <c:valAx>
        <c:axId val="1211351791"/>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w Cen MT" panose="020B0602020104020603" pitchFamily="34" charset="0"/>
                <a:ea typeface="+mn-ea"/>
                <a:cs typeface="+mn-cs"/>
              </a:defRPr>
            </a:pPr>
            <a:endParaRPr lang="en-US"/>
          </a:p>
        </c:txPr>
        <c:crossAx val="1211359471"/>
        <c:crosses val="max"/>
        <c:crossBetween val="between"/>
      </c:valAx>
      <c:catAx>
        <c:axId val="1211359471"/>
        <c:scaling>
          <c:orientation val="minMax"/>
        </c:scaling>
        <c:delete val="1"/>
        <c:axPos val="b"/>
        <c:numFmt formatCode="General" sourceLinked="1"/>
        <c:majorTickMark val="out"/>
        <c:minorTickMark val="none"/>
        <c:tickLblPos val="nextTo"/>
        <c:crossAx val="1211351791"/>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w Cen MT" panose="020B0602020104020603" pitchFamily="34" charset="0"/>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latin typeface="Tw Cen MT" panose="020B0602020104020603"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Coverage!$C$3</c:f>
              <c:strCache>
                <c:ptCount val="1"/>
                <c:pt idx="0">
                  <c:v>PU T&amp;F</c:v>
                </c:pt>
              </c:strCache>
            </c:strRef>
          </c:tx>
          <c:spPr>
            <a:solidFill>
              <a:srgbClr val="702C64"/>
            </a:solidFill>
            <a:ln>
              <a:solidFill>
                <a:schemeClr val="bg1"/>
              </a:solidFill>
            </a:ln>
            <a:effectLst/>
          </c:spPr>
          <c:cat>
            <c:multiLvlStrRef>
              <c:f>Coverage!$A$4:$B$26</c:f>
              <c:multiLvlStrCache>
                <c:ptCount val="23"/>
                <c:lvl>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lvl>
                <c:lvl>
                  <c:pt idx="0">
                    <c:v>Fiscal Year</c:v>
                  </c:pt>
                </c:lvl>
              </c:multiLvlStrCache>
            </c:multiLvlStrRef>
          </c:cat>
          <c:val>
            <c:numRef>
              <c:f>Coverage!$C$4:$C$26</c:f>
              <c:numCache>
                <c:formatCode>"$"#,##0</c:formatCode>
                <c:ptCount val="23"/>
                <c:pt idx="0">
                  <c:v>4786</c:v>
                </c:pt>
                <c:pt idx="1">
                  <c:v>5298</c:v>
                </c:pt>
                <c:pt idx="2">
                  <c:v>5785</c:v>
                </c:pt>
                <c:pt idx="3">
                  <c:v>6565</c:v>
                </c:pt>
                <c:pt idx="4">
                  <c:v>7151</c:v>
                </c:pt>
                <c:pt idx="5">
                  <c:v>7875</c:v>
                </c:pt>
                <c:pt idx="6">
                  <c:v>8553</c:v>
                </c:pt>
                <c:pt idx="7">
                  <c:v>9452</c:v>
                </c:pt>
                <c:pt idx="8">
                  <c:v>10442</c:v>
                </c:pt>
                <c:pt idx="9">
                  <c:v>11386</c:v>
                </c:pt>
                <c:pt idx="10">
                  <c:v>11990</c:v>
                </c:pt>
                <c:pt idx="11">
                  <c:v>12732</c:v>
                </c:pt>
                <c:pt idx="12">
                  <c:v>13382</c:v>
                </c:pt>
                <c:pt idx="13">
                  <c:v>13984</c:v>
                </c:pt>
                <c:pt idx="14">
                  <c:v>14535</c:v>
                </c:pt>
                <c:pt idx="15">
                  <c:v>14903</c:v>
                </c:pt>
                <c:pt idx="16">
                  <c:v>15182</c:v>
                </c:pt>
                <c:pt idx="17">
                  <c:v>15592</c:v>
                </c:pt>
                <c:pt idx="18">
                  <c:v>15936</c:v>
                </c:pt>
                <c:pt idx="19">
                  <c:v>16333</c:v>
                </c:pt>
                <c:pt idx="20">
                  <c:v>16539</c:v>
                </c:pt>
                <c:pt idx="21">
                  <c:v>16492</c:v>
                </c:pt>
                <c:pt idx="22">
                  <c:v>16817</c:v>
                </c:pt>
              </c:numCache>
            </c:numRef>
          </c:val>
          <c:extLst>
            <c:ext xmlns:c16="http://schemas.microsoft.com/office/drawing/2014/chart" uri="{C3380CC4-5D6E-409C-BE32-E72D297353CC}">
              <c16:uniqueId val="{00000000-951A-4E1C-AA34-6CB00AFF29C1}"/>
            </c:ext>
          </c:extLst>
        </c:ser>
        <c:ser>
          <c:idx val="1"/>
          <c:order val="1"/>
          <c:tx>
            <c:strRef>
              <c:f>Coverage!$D$3</c:f>
              <c:strCache>
                <c:ptCount val="1"/>
                <c:pt idx="0">
                  <c:v>PU MAP Max</c:v>
                </c:pt>
              </c:strCache>
            </c:strRef>
          </c:tx>
          <c:spPr>
            <a:solidFill>
              <a:srgbClr val="24719D"/>
            </a:solidFill>
            <a:ln>
              <a:solidFill>
                <a:schemeClr val="bg1">
                  <a:alpha val="99000"/>
                </a:schemeClr>
              </a:solidFill>
            </a:ln>
            <a:effectLst/>
          </c:spPr>
          <c:cat>
            <c:multiLvlStrRef>
              <c:f>Coverage!$A$4:$B$26</c:f>
              <c:multiLvlStrCache>
                <c:ptCount val="23"/>
                <c:lvl>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lvl>
                <c:lvl>
                  <c:pt idx="0">
                    <c:v>Fiscal Year</c:v>
                  </c:pt>
                </c:lvl>
              </c:multiLvlStrCache>
            </c:multiLvlStrRef>
          </c:cat>
          <c:val>
            <c:numRef>
              <c:f>Coverage!$D$4:$D$26</c:f>
              <c:numCache>
                <c:formatCode>"$"#,##0</c:formatCode>
                <c:ptCount val="23"/>
                <c:pt idx="0">
                  <c:v>4786</c:v>
                </c:pt>
                <c:pt idx="1">
                  <c:v>4546.7</c:v>
                </c:pt>
                <c:pt idx="2">
                  <c:v>4471.2</c:v>
                </c:pt>
                <c:pt idx="3">
                  <c:v>4471</c:v>
                </c:pt>
                <c:pt idx="4">
                  <c:v>4521</c:v>
                </c:pt>
                <c:pt idx="5">
                  <c:v>4968</c:v>
                </c:pt>
                <c:pt idx="6">
                  <c:v>4968</c:v>
                </c:pt>
                <c:pt idx="7">
                  <c:v>4968</c:v>
                </c:pt>
                <c:pt idx="8">
                  <c:v>4968</c:v>
                </c:pt>
                <c:pt idx="9">
                  <c:v>4844</c:v>
                </c:pt>
                <c:pt idx="10">
                  <c:v>4720</c:v>
                </c:pt>
                <c:pt idx="11">
                  <c:v>4720</c:v>
                </c:pt>
                <c:pt idx="12">
                  <c:v>4720</c:v>
                </c:pt>
                <c:pt idx="13">
                  <c:v>4720</c:v>
                </c:pt>
                <c:pt idx="14">
                  <c:v>4720</c:v>
                </c:pt>
                <c:pt idx="15">
                  <c:v>4720</c:v>
                </c:pt>
                <c:pt idx="16">
                  <c:v>4869</c:v>
                </c:pt>
                <c:pt idx="17">
                  <c:v>4869</c:v>
                </c:pt>
                <c:pt idx="18">
                  <c:v>5340</c:v>
                </c:pt>
                <c:pt idx="19">
                  <c:v>5340</c:v>
                </c:pt>
                <c:pt idx="20">
                  <c:v>5496</c:v>
                </c:pt>
                <c:pt idx="21">
                  <c:v>7200</c:v>
                </c:pt>
                <c:pt idx="22">
                  <c:v>8400</c:v>
                </c:pt>
              </c:numCache>
            </c:numRef>
          </c:val>
          <c:extLst>
            <c:ext xmlns:c16="http://schemas.microsoft.com/office/drawing/2014/chart" uri="{C3380CC4-5D6E-409C-BE32-E72D297353CC}">
              <c16:uniqueId val="{00000001-951A-4E1C-AA34-6CB00AFF29C1}"/>
            </c:ext>
          </c:extLst>
        </c:ser>
        <c:dLbls>
          <c:showLegendKey val="0"/>
          <c:showVal val="0"/>
          <c:showCatName val="0"/>
          <c:showSerName val="0"/>
          <c:showPercent val="0"/>
          <c:showBubbleSize val="0"/>
        </c:dLbls>
        <c:axId val="1807936799"/>
        <c:axId val="1866826511"/>
      </c:areaChart>
      <c:catAx>
        <c:axId val="180793679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w Cen MT" panose="020B0602020104020603" pitchFamily="34" charset="0"/>
                <a:ea typeface="+mn-ea"/>
                <a:cs typeface="+mn-cs"/>
              </a:defRPr>
            </a:pPr>
            <a:endParaRPr lang="en-US"/>
          </a:p>
        </c:txPr>
        <c:crossAx val="1866826511"/>
        <c:crosses val="autoZero"/>
        <c:auto val="1"/>
        <c:lblAlgn val="ctr"/>
        <c:lblOffset val="100"/>
        <c:noMultiLvlLbl val="0"/>
      </c:catAx>
      <c:valAx>
        <c:axId val="1866826511"/>
        <c:scaling>
          <c:orientation val="minMax"/>
          <c:max val="18000"/>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w Cen MT" panose="020B0602020104020603" pitchFamily="34" charset="0"/>
                <a:ea typeface="+mn-ea"/>
                <a:cs typeface="+mn-cs"/>
              </a:defRPr>
            </a:pPr>
            <a:endParaRPr lang="en-US"/>
          </a:p>
        </c:txPr>
        <c:crossAx val="1807936799"/>
        <c:crosses val="autoZero"/>
        <c:crossBetween val="midCat"/>
      </c:valAx>
      <c:spPr>
        <a:noFill/>
        <a:ln>
          <a:noFill/>
        </a:ln>
        <a:effectLst/>
      </c:spPr>
    </c:plotArea>
    <c:plotVisOnly val="1"/>
    <c:dispBlanksAs val="zero"/>
    <c:showDLblsOverMax val="0"/>
  </c:chart>
  <c:spPr>
    <a:noFill/>
    <a:ln w="9525" cap="flat" cmpd="sng" algn="ctr">
      <a:noFill/>
      <a:round/>
    </a:ln>
    <a:effectLst/>
  </c:spPr>
  <c:txPr>
    <a:bodyPr/>
    <a:lstStyle/>
    <a:p>
      <a:pPr>
        <a:defRPr sz="1400">
          <a:solidFill>
            <a:sysClr val="windowText" lastClr="000000"/>
          </a:solidFill>
          <a:latin typeface="Tw Cen MT" panose="020B0602020104020603"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015D83"/>
              </a:solidFill>
              <a:ln w="19050">
                <a:solidFill>
                  <a:schemeClr val="lt1"/>
                </a:solidFill>
              </a:ln>
              <a:effectLst/>
            </c:spPr>
            <c:extLst>
              <c:ext xmlns:c16="http://schemas.microsoft.com/office/drawing/2014/chart" uri="{C3380CC4-5D6E-409C-BE32-E72D297353CC}">
                <c16:uniqueId val="{00000001-2952-49E6-8C99-258C5DF59A49}"/>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2952-49E6-8C99-258C5DF59A49}"/>
              </c:ext>
            </c:extLst>
          </c:dPt>
          <c:val>
            <c:numRef>
              <c:f>Sheet1!$D$10:$E$10</c:f>
              <c:numCache>
                <c:formatCode>0.0%</c:formatCode>
                <c:ptCount val="2"/>
                <c:pt idx="0">
                  <c:v>0.40214401579801112</c:v>
                </c:pt>
                <c:pt idx="1">
                  <c:v>0.59785598420198882</c:v>
                </c:pt>
              </c:numCache>
            </c:numRef>
          </c:val>
          <c:extLst>
            <c:ext xmlns:c16="http://schemas.microsoft.com/office/drawing/2014/chart" uri="{C3380CC4-5D6E-409C-BE32-E72D297353CC}">
              <c16:uniqueId val="{00000004-2952-49E6-8C99-258C5DF59A4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702B63"/>
              </a:solidFill>
              <a:ln w="19050">
                <a:solidFill>
                  <a:schemeClr val="lt1"/>
                </a:solidFill>
              </a:ln>
              <a:effectLst/>
            </c:spPr>
            <c:extLst>
              <c:ext xmlns:c16="http://schemas.microsoft.com/office/drawing/2014/chart" uri="{C3380CC4-5D6E-409C-BE32-E72D297353CC}">
                <c16:uniqueId val="{00000001-AF1E-4AC8-A3E8-49DBC7B7007E}"/>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AF1E-4AC8-A3E8-49DBC7B7007E}"/>
              </c:ext>
            </c:extLst>
          </c:dPt>
          <c:val>
            <c:numRef>
              <c:f>Sheet1!$D$8:$E$8</c:f>
              <c:numCache>
                <c:formatCode>0.0%</c:formatCode>
                <c:ptCount val="2"/>
                <c:pt idx="0">
                  <c:v>0.15439137134052389</c:v>
                </c:pt>
                <c:pt idx="1">
                  <c:v>0.84560862865947617</c:v>
                </c:pt>
              </c:numCache>
            </c:numRef>
          </c:val>
          <c:extLst>
            <c:ext xmlns:c16="http://schemas.microsoft.com/office/drawing/2014/chart" uri="{C3380CC4-5D6E-409C-BE32-E72D297353CC}">
              <c16:uniqueId val="{00000004-AF1E-4AC8-A3E8-49DBC7B7007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702B63"/>
              </a:solidFill>
              <a:ln w="19050">
                <a:solidFill>
                  <a:schemeClr val="lt1"/>
                </a:solidFill>
              </a:ln>
              <a:effectLst/>
            </c:spPr>
            <c:extLst>
              <c:ext xmlns:c16="http://schemas.microsoft.com/office/drawing/2014/chart" uri="{C3380CC4-5D6E-409C-BE32-E72D297353CC}">
                <c16:uniqueId val="{00000001-A280-4AD0-85A8-4A598AF4AA4B}"/>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A280-4AD0-85A8-4A598AF4AA4B}"/>
              </c:ext>
            </c:extLst>
          </c:dPt>
          <c:val>
            <c:numRef>
              <c:f>Sheet1!$F$8:$G$8</c:f>
              <c:numCache>
                <c:formatCode>0.0%</c:formatCode>
                <c:ptCount val="2"/>
                <c:pt idx="0">
                  <c:v>0.43633618520382489</c:v>
                </c:pt>
                <c:pt idx="1">
                  <c:v>0.56366381479617511</c:v>
                </c:pt>
              </c:numCache>
            </c:numRef>
          </c:val>
          <c:extLst>
            <c:ext xmlns:c16="http://schemas.microsoft.com/office/drawing/2014/chart" uri="{C3380CC4-5D6E-409C-BE32-E72D297353CC}">
              <c16:uniqueId val="{00000004-A280-4AD0-85A8-4A598AF4AA4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702B63"/>
              </a:solidFill>
              <a:ln w="19050">
                <a:solidFill>
                  <a:schemeClr val="lt1"/>
                </a:solidFill>
              </a:ln>
              <a:effectLst/>
            </c:spPr>
            <c:extLst>
              <c:ext xmlns:c16="http://schemas.microsoft.com/office/drawing/2014/chart" uri="{C3380CC4-5D6E-409C-BE32-E72D297353CC}">
                <c16:uniqueId val="{00000001-3CB1-4307-9EA5-54051724BDF6}"/>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3CB1-4307-9EA5-54051724BDF6}"/>
              </c:ext>
            </c:extLst>
          </c:dPt>
          <c:val>
            <c:numRef>
              <c:f>Sheet1!$H$8:$I$8</c:f>
              <c:numCache>
                <c:formatCode>0.0%</c:formatCode>
                <c:ptCount val="2"/>
                <c:pt idx="0">
                  <c:v>0.19354838709677419</c:v>
                </c:pt>
                <c:pt idx="1">
                  <c:v>0.80645161290322576</c:v>
                </c:pt>
              </c:numCache>
            </c:numRef>
          </c:val>
          <c:extLst>
            <c:ext xmlns:c16="http://schemas.microsoft.com/office/drawing/2014/chart" uri="{C3380CC4-5D6E-409C-BE32-E72D297353CC}">
              <c16:uniqueId val="{00000004-3CB1-4307-9EA5-54051724BDF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rgbClr val="015D83"/>
              </a:solidFill>
              <a:ln w="19050">
                <a:solidFill>
                  <a:schemeClr val="lt1"/>
                </a:solidFill>
              </a:ln>
              <a:effectLst/>
            </c:spPr>
            <c:extLst>
              <c:ext xmlns:c16="http://schemas.microsoft.com/office/drawing/2014/chart" uri="{C3380CC4-5D6E-409C-BE32-E72D297353CC}">
                <c16:uniqueId val="{00000001-75CD-4EC3-B355-5FE259AFC4D5}"/>
              </c:ext>
            </c:extLst>
          </c:dPt>
          <c:dPt>
            <c:idx val="1"/>
            <c:bubble3D val="0"/>
            <c:spPr>
              <a:solidFill>
                <a:srgbClr val="E2E2E2"/>
              </a:solidFill>
              <a:ln w="19050">
                <a:solidFill>
                  <a:schemeClr val="lt1"/>
                </a:solidFill>
              </a:ln>
              <a:effectLst/>
            </c:spPr>
            <c:extLst>
              <c:ext xmlns:c16="http://schemas.microsoft.com/office/drawing/2014/chart" uri="{C3380CC4-5D6E-409C-BE32-E72D297353CC}">
                <c16:uniqueId val="{00000003-75CD-4EC3-B355-5FE259AFC4D5}"/>
              </c:ext>
            </c:extLst>
          </c:dPt>
          <c:val>
            <c:numRef>
              <c:f>Sheet1!$F$10:$G$10</c:f>
              <c:numCache>
                <c:formatCode>0.0%</c:formatCode>
                <c:ptCount val="2"/>
                <c:pt idx="0">
                  <c:v>0.69795196699572715</c:v>
                </c:pt>
                <c:pt idx="1">
                  <c:v>0.30204803300427285</c:v>
                </c:pt>
              </c:numCache>
            </c:numRef>
          </c:val>
          <c:extLst>
            <c:ext xmlns:c16="http://schemas.microsoft.com/office/drawing/2014/chart" uri="{C3380CC4-5D6E-409C-BE32-E72D297353CC}">
              <c16:uniqueId val="{00000004-75CD-4EC3-B355-5FE259AFC4D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spPr>
            <a:ln>
              <a:solidFill>
                <a:schemeClr val="bg1"/>
              </a:solidFill>
            </a:ln>
          </c:spPr>
          <c:dPt>
            <c:idx val="0"/>
            <c:bubble3D val="0"/>
            <c:spPr>
              <a:solidFill>
                <a:srgbClr val="015D83"/>
              </a:solidFill>
              <a:ln w="19050">
                <a:solidFill>
                  <a:schemeClr val="bg1"/>
                </a:solidFill>
              </a:ln>
              <a:effectLst/>
            </c:spPr>
            <c:extLst>
              <c:ext xmlns:c16="http://schemas.microsoft.com/office/drawing/2014/chart" uri="{C3380CC4-5D6E-409C-BE32-E72D297353CC}">
                <c16:uniqueId val="{00000001-429D-443F-8A48-652E7B756939}"/>
              </c:ext>
            </c:extLst>
          </c:dPt>
          <c:dPt>
            <c:idx val="1"/>
            <c:bubble3D val="0"/>
            <c:spPr>
              <a:solidFill>
                <a:srgbClr val="E2E2E2"/>
              </a:solidFill>
              <a:ln w="19050">
                <a:solidFill>
                  <a:schemeClr val="bg1"/>
                </a:solidFill>
              </a:ln>
              <a:effectLst/>
            </c:spPr>
            <c:extLst>
              <c:ext xmlns:c16="http://schemas.microsoft.com/office/drawing/2014/chart" uri="{C3380CC4-5D6E-409C-BE32-E72D297353CC}">
                <c16:uniqueId val="{00000003-429D-443F-8A48-652E7B756939}"/>
              </c:ext>
            </c:extLst>
          </c:dPt>
          <c:val>
            <c:numRef>
              <c:f>Sheet1!$H$10:$I$10</c:f>
              <c:numCache>
                <c:formatCode>0.0%</c:formatCode>
                <c:ptCount val="2"/>
                <c:pt idx="0">
                  <c:v>0.4375</c:v>
                </c:pt>
                <c:pt idx="1">
                  <c:v>0.5625</c:v>
                </c:pt>
              </c:numCache>
            </c:numRef>
          </c:val>
          <c:extLst>
            <c:ext xmlns:c16="http://schemas.microsoft.com/office/drawing/2014/chart" uri="{C3380CC4-5D6E-409C-BE32-E72D297353CC}">
              <c16:uniqueId val="{00000004-429D-443F-8A48-652E7B75693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0.4422</cdr:x>
      <cdr:y>0.34364</cdr:y>
    </cdr:from>
    <cdr:to>
      <cdr:x>0.4422</cdr:x>
      <cdr:y>0.92934</cdr:y>
    </cdr:to>
    <cdr:cxnSp macro="">
      <cdr:nvCxnSpPr>
        <cdr:cNvPr id="3" name="Straight Connector 2">
          <a:extLst xmlns:a="http://schemas.openxmlformats.org/drawingml/2006/main">
            <a:ext uri="{FF2B5EF4-FFF2-40B4-BE49-F238E27FC236}">
              <a16:creationId xmlns:a16="http://schemas.microsoft.com/office/drawing/2014/main" id="{D428D36C-5B7E-1230-EE18-AC1BF56BEB79}"/>
            </a:ext>
          </a:extLst>
        </cdr:cNvPr>
        <cdr:cNvCxnSpPr/>
      </cdr:nvCxnSpPr>
      <cdr:spPr>
        <a:xfrm xmlns:a="http://schemas.openxmlformats.org/drawingml/2006/main" flipV="1">
          <a:off x="3841323" y="1728216"/>
          <a:ext cx="0" cy="2945602"/>
        </a:xfrm>
        <a:prstGeom xmlns:a="http://schemas.openxmlformats.org/drawingml/2006/main" prst="line">
          <a:avLst/>
        </a:prstGeom>
        <a:ln xmlns:a="http://schemas.openxmlformats.org/drawingml/2006/main" w="2540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0.55061</cdr:x>
      <cdr:y>0.35925</cdr:y>
    </cdr:from>
    <cdr:to>
      <cdr:x>0.86333</cdr:x>
      <cdr:y>0.5</cdr:y>
    </cdr:to>
    <cdr:sp macro="" textlink="">
      <cdr:nvSpPr>
        <cdr:cNvPr id="4" name="TextBox 16">
          <a:extLst xmlns:a="http://schemas.openxmlformats.org/drawingml/2006/main">
            <a:ext uri="{FF2B5EF4-FFF2-40B4-BE49-F238E27FC236}">
              <a16:creationId xmlns:a16="http://schemas.microsoft.com/office/drawing/2014/main" id="{176770D1-83E7-A760-68CD-B0657C228973}"/>
            </a:ext>
          </a:extLst>
        </cdr:cNvPr>
        <cdr:cNvSpPr txBox="1"/>
      </cdr:nvSpPr>
      <cdr:spPr>
        <a:xfrm xmlns:a="http://schemas.openxmlformats.org/drawingml/2006/main">
          <a:off x="4783041" y="1806740"/>
          <a:ext cx="2716537" cy="7078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w Cen MT" panose="020B0602020104020603" pitchFamily="34" charset="0"/>
            </a:rPr>
            <a:t>Not Covered</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w Cen MT" panose="020B0602020104020603" pitchFamily="34" charset="0"/>
            </a:rPr>
            <a:t>by MAP</a:t>
          </a:r>
        </a:p>
      </cdr:txBody>
    </cdr:sp>
  </cdr:relSizeAnchor>
  <cdr:relSizeAnchor xmlns:cdr="http://schemas.openxmlformats.org/drawingml/2006/chartDrawing">
    <cdr:from>
      <cdr:x>0.52077</cdr:x>
      <cdr:y>0.71569</cdr:y>
    </cdr:from>
    <cdr:to>
      <cdr:x>0.80042</cdr:x>
      <cdr:y>0.79525</cdr:y>
    </cdr:to>
    <cdr:sp macro="" textlink="">
      <cdr:nvSpPr>
        <cdr:cNvPr id="5" name="TextBox 20">
          <a:extLst xmlns:a="http://schemas.openxmlformats.org/drawingml/2006/main">
            <a:ext uri="{FF2B5EF4-FFF2-40B4-BE49-F238E27FC236}">
              <a16:creationId xmlns:a16="http://schemas.microsoft.com/office/drawing/2014/main" id="{AE02D0A2-7663-7B85-23BD-85C76514A54D}"/>
            </a:ext>
          </a:extLst>
        </cdr:cNvPr>
        <cdr:cNvSpPr txBox="1"/>
      </cdr:nvSpPr>
      <cdr:spPr>
        <a:xfrm xmlns:a="http://schemas.openxmlformats.org/drawingml/2006/main">
          <a:off x="4523788" y="3599352"/>
          <a:ext cx="2429263"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w Cen MT" panose="020B0602020104020603" pitchFamily="34" charset="0"/>
            </a:rPr>
            <a:t>Covered</a:t>
          </a:r>
          <a:r>
            <a:rPr kumimoji="0" lang="en-US" sz="2000" b="1" i="0" u="none" strike="noStrike" kern="1200" cap="none" spc="0" normalizeH="0" noProof="0" dirty="0">
              <a:ln>
                <a:noFill/>
              </a:ln>
              <a:solidFill>
                <a:prstClr val="white"/>
              </a:solidFill>
              <a:effectLst/>
              <a:uLnTx/>
              <a:uFillTx/>
              <a:latin typeface="Tw Cen MT" panose="020B0602020104020603" pitchFamily="34" charset="0"/>
            </a:rPr>
            <a:t> </a:t>
          </a:r>
          <a:r>
            <a:rPr kumimoji="0" lang="en-US" sz="2000" b="1" i="0" u="none" strike="noStrike" kern="1200" cap="none" spc="0" normalizeH="0" baseline="0" noProof="0" dirty="0">
              <a:ln>
                <a:noFill/>
              </a:ln>
              <a:solidFill>
                <a:prstClr val="white"/>
              </a:solidFill>
              <a:effectLst/>
              <a:uLnTx/>
              <a:uFillTx/>
              <a:latin typeface="Tw Cen MT" panose="020B0602020104020603" pitchFamily="34" charset="0"/>
            </a:rPr>
            <a:t>by MAP</a:t>
          </a:r>
        </a:p>
      </cdr:txBody>
    </cdr:sp>
  </cdr:relSizeAnchor>
  <cdr:relSizeAnchor xmlns:cdr="http://schemas.openxmlformats.org/drawingml/2006/chartDrawing">
    <cdr:from>
      <cdr:x>0.1623</cdr:x>
      <cdr:y>0.72863</cdr:y>
    </cdr:from>
    <cdr:to>
      <cdr:x>0.27195</cdr:x>
      <cdr:y>0.80818</cdr:y>
    </cdr:to>
    <cdr:sp macro="" textlink="">
      <cdr:nvSpPr>
        <cdr:cNvPr id="6" name="TextBox 33">
          <a:extLst xmlns:a="http://schemas.openxmlformats.org/drawingml/2006/main">
            <a:ext uri="{FF2B5EF4-FFF2-40B4-BE49-F238E27FC236}">
              <a16:creationId xmlns:a16="http://schemas.microsoft.com/office/drawing/2014/main" id="{073FE241-95ED-94E9-E08A-D0956A65E1DF}"/>
            </a:ext>
          </a:extLst>
        </cdr:cNvPr>
        <cdr:cNvSpPr txBox="1"/>
      </cdr:nvSpPr>
      <cdr:spPr bwMode="auto">
        <a:xfrm xmlns:a="http://schemas.openxmlformats.org/drawingml/2006/main">
          <a:off x="1409909" y="3664406"/>
          <a:ext cx="952507" cy="40007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panose="020B0602020104020603" pitchFamily="34" charset="0"/>
            </a:rPr>
            <a:t>100%</a:t>
          </a:r>
        </a:p>
      </cdr:txBody>
    </cdr:sp>
  </cdr:relSizeAnchor>
  <cdr:relSizeAnchor xmlns:cdr="http://schemas.openxmlformats.org/drawingml/2006/chartDrawing">
    <cdr:from>
      <cdr:x>0.30557</cdr:x>
      <cdr:y>0.73334</cdr:y>
    </cdr:from>
    <cdr:to>
      <cdr:x>0.39524</cdr:x>
      <cdr:y>0.8129</cdr:y>
    </cdr:to>
    <cdr:sp macro="" textlink="">
      <cdr:nvSpPr>
        <cdr:cNvPr id="7" name="TextBox 33">
          <a:extLst xmlns:a="http://schemas.openxmlformats.org/drawingml/2006/main">
            <a:ext uri="{FF2B5EF4-FFF2-40B4-BE49-F238E27FC236}">
              <a16:creationId xmlns:a16="http://schemas.microsoft.com/office/drawing/2014/main" id="{EC85FE27-C246-5CF6-DB15-7660589E3CC3}"/>
            </a:ext>
          </a:extLst>
        </cdr:cNvPr>
        <cdr:cNvSpPr txBox="1"/>
      </cdr:nvSpPr>
      <cdr:spPr bwMode="auto">
        <a:xfrm xmlns:a="http://schemas.openxmlformats.org/drawingml/2006/main">
          <a:off x="2654403" y="3688129"/>
          <a:ext cx="778946" cy="4001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panose="020B0602020104020603" pitchFamily="34" charset="0"/>
            </a:rPr>
            <a:t>39%</a:t>
          </a:r>
        </a:p>
      </cdr:txBody>
    </cdr:sp>
  </cdr:relSizeAnchor>
  <cdr:relSizeAnchor xmlns:cdr="http://schemas.openxmlformats.org/drawingml/2006/chartDrawing">
    <cdr:from>
      <cdr:x>0.84765</cdr:x>
      <cdr:y>0.68461</cdr:y>
    </cdr:from>
    <cdr:to>
      <cdr:x>0.93291</cdr:x>
      <cdr:y>0.76416</cdr:y>
    </cdr:to>
    <cdr:sp macro="" textlink="">
      <cdr:nvSpPr>
        <cdr:cNvPr id="8" name="TextBox 33">
          <a:extLst xmlns:a="http://schemas.openxmlformats.org/drawingml/2006/main">
            <a:ext uri="{FF2B5EF4-FFF2-40B4-BE49-F238E27FC236}">
              <a16:creationId xmlns:a16="http://schemas.microsoft.com/office/drawing/2014/main" id="{3D8EE7C8-7536-B272-A67E-87B6785C6B0C}"/>
            </a:ext>
          </a:extLst>
        </cdr:cNvPr>
        <cdr:cNvSpPr txBox="1"/>
      </cdr:nvSpPr>
      <cdr:spPr bwMode="auto">
        <a:xfrm xmlns:a="http://schemas.openxmlformats.org/drawingml/2006/main">
          <a:off x="7363323" y="3443029"/>
          <a:ext cx="740709" cy="40007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lgn="r">
            <a:defRPr/>
          </a:pPr>
          <a:r>
            <a:rPr lang="en-US" sz="2000" dirty="0">
              <a:solidFill>
                <a:prstClr val="white"/>
              </a:solidFill>
              <a:latin typeface="Tw Cen MT" panose="020B0602020104020603" pitchFamily="34" charset="0"/>
            </a:rPr>
            <a:t>50%</a:t>
          </a:r>
          <a:endParaRPr kumimoji="0" lang="en-US" sz="2000" b="0" i="0" u="none" strike="noStrike" kern="1200" cap="none" spc="0" normalizeH="0" baseline="0" noProof="0" dirty="0">
            <a:ln>
              <a:noFill/>
            </a:ln>
            <a:solidFill>
              <a:prstClr val="white"/>
            </a:solidFill>
            <a:effectLst/>
            <a:uLnTx/>
            <a:uFillTx/>
            <a:latin typeface="Tw Cen MT" panose="020B0602020104020603" pitchFamily="34" charset="0"/>
          </a:endParaRPr>
        </a:p>
      </cdr:txBody>
    </cdr:sp>
  </cdr:relSizeAnchor>
  <cdr:relSizeAnchor xmlns:cdr="http://schemas.openxmlformats.org/drawingml/2006/chartDrawing">
    <cdr:from>
      <cdr:x>0.13</cdr:x>
      <cdr:y>0.66216</cdr:y>
    </cdr:from>
    <cdr:to>
      <cdr:x>0.16606</cdr:x>
      <cdr:y>0.77295</cdr:y>
    </cdr:to>
    <cdr:cxnSp macro="">
      <cdr:nvCxnSpPr>
        <cdr:cNvPr id="9" name="Straight Arrow Connector 8">
          <a:extLst xmlns:a="http://schemas.openxmlformats.org/drawingml/2006/main">
            <a:ext uri="{FF2B5EF4-FFF2-40B4-BE49-F238E27FC236}">
              <a16:creationId xmlns:a16="http://schemas.microsoft.com/office/drawing/2014/main" id="{F8851A73-5435-99FC-7B95-305B42DE1314}"/>
            </a:ext>
          </a:extLst>
        </cdr:cNvPr>
        <cdr:cNvCxnSpPr>
          <a:cxnSpLocks xmlns:a="http://schemas.openxmlformats.org/drawingml/2006/main"/>
        </cdr:cNvCxnSpPr>
      </cdr:nvCxnSpPr>
      <cdr:spPr>
        <a:xfrm xmlns:a="http://schemas.openxmlformats.org/drawingml/2006/main" flipH="1" flipV="1">
          <a:off x="1129252" y="3330115"/>
          <a:ext cx="313235" cy="557222"/>
        </a:xfrm>
        <a:prstGeom xmlns:a="http://schemas.openxmlformats.org/drawingml/2006/main" prst="straightConnector1">
          <a:avLst/>
        </a:prstGeom>
        <a:ln xmlns:a="http://schemas.openxmlformats.org/drawingml/2006/main" w="25400">
          <a:solidFill>
            <a:schemeClr val="bg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0.38922</cdr:x>
      <cdr:y>0.65429</cdr:y>
    </cdr:from>
    <cdr:to>
      <cdr:x>0.43863</cdr:x>
      <cdr:y>0.75908</cdr:y>
    </cdr:to>
    <cdr:cxnSp macro="">
      <cdr:nvCxnSpPr>
        <cdr:cNvPr id="10" name="Straight Arrow Connector 9">
          <a:extLst xmlns:a="http://schemas.openxmlformats.org/drawingml/2006/main">
            <a:ext uri="{FF2B5EF4-FFF2-40B4-BE49-F238E27FC236}">
              <a16:creationId xmlns:a16="http://schemas.microsoft.com/office/drawing/2014/main" id="{D2B02097-063D-B5AB-9710-3C5057AC3509}"/>
            </a:ext>
          </a:extLst>
        </cdr:cNvPr>
        <cdr:cNvCxnSpPr>
          <a:cxnSpLocks xmlns:a="http://schemas.openxmlformats.org/drawingml/2006/main"/>
        </cdr:cNvCxnSpPr>
      </cdr:nvCxnSpPr>
      <cdr:spPr>
        <a:xfrm xmlns:a="http://schemas.openxmlformats.org/drawingml/2006/main" flipV="1">
          <a:off x="3381105" y="3290571"/>
          <a:ext cx="429196" cy="526990"/>
        </a:xfrm>
        <a:prstGeom xmlns:a="http://schemas.openxmlformats.org/drawingml/2006/main" prst="straightConnector1">
          <a:avLst/>
        </a:prstGeom>
        <a:ln xmlns:a="http://schemas.openxmlformats.org/drawingml/2006/main" w="25400">
          <a:solidFill>
            <a:schemeClr val="bg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0.91542</cdr:x>
      <cdr:y>0.5</cdr:y>
    </cdr:from>
    <cdr:to>
      <cdr:x>0.95848</cdr:x>
      <cdr:y>0.66857</cdr:y>
    </cdr:to>
    <cdr:cxnSp macro="">
      <cdr:nvCxnSpPr>
        <cdr:cNvPr id="11" name="Straight Arrow Connector 10">
          <a:extLst xmlns:a="http://schemas.openxmlformats.org/drawingml/2006/main">
            <a:ext uri="{FF2B5EF4-FFF2-40B4-BE49-F238E27FC236}">
              <a16:creationId xmlns:a16="http://schemas.microsoft.com/office/drawing/2014/main" id="{2EC7D46A-580E-BB03-0B38-0B27D1584DA8}"/>
            </a:ext>
          </a:extLst>
        </cdr:cNvPr>
        <cdr:cNvCxnSpPr>
          <a:cxnSpLocks xmlns:a="http://schemas.openxmlformats.org/drawingml/2006/main"/>
        </cdr:cNvCxnSpPr>
      </cdr:nvCxnSpPr>
      <cdr:spPr>
        <a:xfrm xmlns:a="http://schemas.openxmlformats.org/drawingml/2006/main" flipV="1">
          <a:off x="7952070" y="2514600"/>
          <a:ext cx="374048" cy="847782"/>
        </a:xfrm>
        <a:prstGeom xmlns:a="http://schemas.openxmlformats.org/drawingml/2006/main" prst="straightConnector1">
          <a:avLst/>
        </a:prstGeom>
        <a:ln xmlns:a="http://schemas.openxmlformats.org/drawingml/2006/main" w="25400">
          <a:solidFill>
            <a:schemeClr val="bg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0.85291</cdr:x>
      <cdr:y>0.67402</cdr:y>
    </cdr:from>
    <cdr:to>
      <cdr:x>0.94226</cdr:x>
      <cdr:y>0.77546</cdr:y>
    </cdr:to>
    <cdr:sp macro="" textlink="">
      <cdr:nvSpPr>
        <cdr:cNvPr id="12" name="Oval 11">
          <a:extLst xmlns:a="http://schemas.openxmlformats.org/drawingml/2006/main">
            <a:ext uri="{FF2B5EF4-FFF2-40B4-BE49-F238E27FC236}">
              <a16:creationId xmlns:a16="http://schemas.microsoft.com/office/drawing/2014/main" id="{B338564C-3346-0230-8B2B-02F2EDE05A48}"/>
            </a:ext>
          </a:extLst>
        </cdr:cNvPr>
        <cdr:cNvSpPr/>
      </cdr:nvSpPr>
      <cdr:spPr>
        <a:xfrm xmlns:a="http://schemas.openxmlformats.org/drawingml/2006/main">
          <a:off x="7409086" y="3389781"/>
          <a:ext cx="776166" cy="510162"/>
        </a:xfrm>
        <a:prstGeom xmlns:a="http://schemas.openxmlformats.org/drawingml/2006/main" prst="ellipse">
          <a:avLst/>
        </a:prstGeom>
        <a:noFill xmlns:a="http://schemas.openxmlformats.org/drawingml/2006/main"/>
        <a:ln xmlns:a="http://schemas.openxmlformats.org/drawingml/2006/main" w="2540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15:18:17.825"/>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E946E-0827-4B91-9572-0378ADE9410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AD090-B6B9-4032-A468-D6798DD0D82F}" type="slidenum">
              <a:rPr lang="en-US" smtClean="0"/>
              <a:t>‹#›</a:t>
            </a:fld>
            <a:endParaRPr lang="en-US"/>
          </a:p>
        </p:txBody>
      </p:sp>
    </p:spTree>
    <p:extLst>
      <p:ext uri="{BB962C8B-B14F-4D97-AF65-F5344CB8AC3E}">
        <p14:creationId xmlns:p14="http://schemas.microsoft.com/office/powerpoint/2010/main" val="2526131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strategies outlined in this plan are designed to close equity gaps, build stronger financial futures, and increase talent and innovation to drive economic growth. </a:t>
            </a:r>
          </a:p>
          <a:p>
            <a:endParaRPr lang="en-US" dirty="0"/>
          </a:p>
          <a:p>
            <a:r>
              <a:rPr lang="en-US" dirty="0"/>
              <a:t>We outlined 25 strategies in the full plan. We’re going to highlight just a few in the presentation today, but as you will see all are grounded in equity.</a:t>
            </a:r>
          </a:p>
        </p:txBody>
      </p:sp>
      <p:sp>
        <p:nvSpPr>
          <p:cNvPr id="4" name="Slide Number Placeholder 3"/>
          <p:cNvSpPr>
            <a:spLocks noGrp="1"/>
          </p:cNvSpPr>
          <p:nvPr>
            <p:ph type="sldNum" sz="quarter" idx="5"/>
          </p:nvPr>
        </p:nvSpPr>
        <p:spPr/>
        <p:txBody>
          <a:bodyPr/>
          <a:lstStyle/>
          <a:p>
            <a:pPr marL="0" marR="0" lvl="0" indent="0" algn="r" defTabSz="922983" rtl="0" eaLnBrk="1" fontAlgn="auto" latinLnBrk="0" hangingPunct="1">
              <a:lnSpc>
                <a:spcPct val="100000"/>
              </a:lnSpc>
              <a:spcBef>
                <a:spcPts val="0"/>
              </a:spcBef>
              <a:spcAft>
                <a:spcPts val="0"/>
              </a:spcAft>
              <a:buClrTx/>
              <a:buSzTx/>
              <a:buFont typeface="Arial"/>
              <a:buNone/>
              <a:tabLst/>
              <a:defRPr/>
            </a:pPr>
            <a:fld id="{78EFA1B6-0D7F-4AAC-8C39-D40E453D82A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22983" rtl="0" eaLnBrk="1" fontAlgn="auto" latinLnBrk="0" hangingPunct="1">
                <a:lnSpc>
                  <a:spcPct val="100000"/>
                </a:lnSpc>
                <a:spcBef>
                  <a:spcPts val="0"/>
                </a:spcBef>
                <a:spcAft>
                  <a:spcPts val="0"/>
                </a:spcAft>
                <a:buClrTx/>
                <a:buSzTx/>
                <a:buFont typeface="Arial"/>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687128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same patterns of inequity exist for low-income students.  Between 2013 and 2021, Illinois enrolled over 100,000 fewer low-income undergraduate students, a 36% decrease, compared to a 22% decrease for non-low-income students.  We are really seeing the pandemic impact here.  For comparison, between 2013 and 2019, we saw a drop of 85,000 low-income students. </a:t>
            </a:r>
          </a:p>
          <a:p>
            <a:endParaRPr lang="en-US"/>
          </a:p>
          <a:p>
            <a:r>
              <a:rPr lang="en-US"/>
              <a:t>Our data analysis shows gaps in access to early college, retention, and advancement for low-income students compared to non-low-income students.  </a:t>
            </a:r>
          </a:p>
          <a:p>
            <a:endParaRPr lang="en-US"/>
          </a:p>
          <a:p>
            <a:r>
              <a:rPr lang="en-US"/>
              <a:t>And, again, we see institution completion rate gaps.</a:t>
            </a:r>
          </a:p>
          <a:p>
            <a:endParaRPr lang="en-US"/>
          </a:p>
          <a:p>
            <a:pPr defTabSz="932767">
              <a:defRPr/>
            </a:pPr>
            <a:r>
              <a:rPr lang="en-US" i="1">
                <a:highlight>
                  <a:srgbClr val="FFFF00"/>
                </a:highlight>
              </a:rPr>
              <a:t>To sustain a thriving state, we must create a more equitable reality.   </a:t>
            </a:r>
          </a:p>
          <a:p>
            <a:endParaRPr lang="en-US"/>
          </a:p>
        </p:txBody>
      </p:sp>
      <p:sp>
        <p:nvSpPr>
          <p:cNvPr id="4" name="Slide Number Placeholder 3"/>
          <p:cNvSpPr>
            <a:spLocks noGrp="1"/>
          </p:cNvSpPr>
          <p:nvPr>
            <p:ph type="sldNum" sz="quarter" idx="5"/>
          </p:nvPr>
        </p:nvSpPr>
        <p:spPr/>
        <p:txBody>
          <a:bodyPr/>
          <a:lstStyle/>
          <a:p>
            <a:pPr marL="0" marR="0" lvl="0" indent="0" algn="r" defTabSz="922983" rtl="0" eaLnBrk="1" fontAlgn="auto" latinLnBrk="0" hangingPunct="1">
              <a:lnSpc>
                <a:spcPct val="100000"/>
              </a:lnSpc>
              <a:spcBef>
                <a:spcPts val="0"/>
              </a:spcBef>
              <a:spcAft>
                <a:spcPts val="0"/>
              </a:spcAft>
              <a:buClrTx/>
              <a:buSzTx/>
              <a:buFont typeface="Arial"/>
              <a:buNone/>
              <a:tabLst/>
              <a:defRPr/>
            </a:pPr>
            <a:fld id="{78EFA1B6-0D7F-4AAC-8C39-D40E453D82A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22983" rtl="0" eaLnBrk="1" fontAlgn="auto" latinLnBrk="0" hangingPunct="1">
                <a:lnSpc>
                  <a:spcPct val="100000"/>
                </a:lnSpc>
                <a:spcBef>
                  <a:spcPts val="0"/>
                </a:spcBef>
                <a:spcAft>
                  <a:spcPts val="0"/>
                </a:spcAft>
                <a:buClrTx/>
                <a:buSzTx/>
                <a:buFont typeface="Arial"/>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111900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as we disaggregate that by race, we can see there are much lower college going rates for African American and Latino high school graduates</a:t>
            </a:r>
          </a:p>
          <a:p>
            <a:r>
              <a:rPr lang="en-US"/>
              <a:t>Eliminating the initial college enrollment gaps (bringing African American and Latinos up to 65.5%)</a:t>
            </a:r>
          </a:p>
          <a:p>
            <a:r>
              <a:rPr lang="en-US"/>
              <a:t> would equate to an additional 4,000 African American high school seniors and </a:t>
            </a:r>
          </a:p>
          <a:p>
            <a:r>
              <a:rPr lang="en-US"/>
              <a:t>5,400 Latino high school seniors who enroll in college the fall semester following HS graduation. </a:t>
            </a:r>
          </a:p>
          <a:p>
            <a:endParaRPr lang="en-US"/>
          </a:p>
          <a:p>
            <a:r>
              <a:rPr lang="en-US"/>
              <a:t>Eliminating the high school graduation gaps and the college going rates, would add another 325 Latino and 480 African Americans initially enrolling in college.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1671-45A6-4D3D-9B77-8207E84A22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45890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Similarly the there is a large gap in college-going rates between low- income high school graduates and their counterparts</a:t>
            </a:r>
          </a:p>
          <a:p>
            <a:r>
              <a:rPr lang="en-US"/>
              <a:t> hasn’t narrowed and neither group has recovered to pre-pandemic college-going rates.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1671-45A6-4D3D-9B77-8207E84A22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20850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173163"/>
            <a:ext cx="5632450" cy="3168650"/>
          </a:xfrm>
        </p:spPr>
      </p:sp>
      <p:sp>
        <p:nvSpPr>
          <p:cNvPr id="3" name="Notes Placeholder 2"/>
          <p:cNvSpPr>
            <a:spLocks noGrp="1"/>
          </p:cNvSpPr>
          <p:nvPr>
            <p:ph type="body" idx="1"/>
          </p:nvPr>
        </p:nvSpPr>
        <p:spPr/>
        <p:txBody>
          <a:bodyPr/>
          <a:lstStyle/>
          <a:p>
            <a:r>
              <a:rPr lang="en-US"/>
              <a:t>And beyond enrollment is persistence:</a:t>
            </a:r>
          </a:p>
          <a:p>
            <a:r>
              <a:rPr lang="en-US"/>
              <a:t>Here we focus on retention—a student remains at the same school from their first year to the next—the solid lines</a:t>
            </a:r>
          </a:p>
          <a:p>
            <a:r>
              <a:rPr lang="en-US"/>
              <a:t>And advancement—earning enough credits to move on to the next class level—the dashed lines</a:t>
            </a:r>
          </a:p>
          <a:p>
            <a:r>
              <a:rPr lang="en-US"/>
              <a:t>We see those two measures for white students in green and African American students in blue.  </a:t>
            </a:r>
          </a:p>
          <a:p>
            <a:r>
              <a:rPr lang="en-US"/>
              <a:t>On the left are the comparisons for first-time, full-time freshmen at public universities, and you see huge 20 pp gap in retention rates and 40% gap in advancement</a:t>
            </a:r>
          </a:p>
          <a:p>
            <a:r>
              <a:rPr lang="en-US"/>
              <a:t>On the right are the same trends for community college transfer students.  Not only are the gaps much smaller, but the rates are much higher overall.  </a:t>
            </a:r>
          </a:p>
          <a:p>
            <a:r>
              <a:rPr lang="en-US"/>
              <a:t>There are certainly gaps that need to be closed and an opportunity to build on the already higher rates for community college transfers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1671-45A6-4D3D-9B77-8207E84A22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138796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same data for Latino students. </a:t>
            </a:r>
          </a:p>
          <a:p>
            <a:r>
              <a:rPr lang="en-US"/>
              <a:t>There are gaps to close and opportunities to increase the advancement rate, with the rates much higher and no gaps for transfer students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1671-45A6-4D3D-9B77-8207E84A22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16497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And a similar look for low-income students—with much higher retention and advancement rates and almost no gaps for transfer students, but more can be done for first-time freshmen.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1671-45A6-4D3D-9B77-8207E84A22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647424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as we opened with a look at adults with an associate degree or above, now we look at those who have some college but never received a degree.  </a:t>
            </a:r>
          </a:p>
          <a:p>
            <a:r>
              <a:rPr lang="en-US"/>
              <a:t>There is tremendous opportunity to serve these adults--including 323,000 African American adults, 200,000 Latino, 1.2 million white and 68,000 Asian.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1671-45A6-4D3D-9B77-8207E84A22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97102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Strategic Plan developed during the pandemic—significant concern about impact on learning, mental health, basic needs that were always there but exacerbated by the pandemic and disproportionately impacted students of color, low income students, working adults, those already facing the greatest barriers.  Use federal GEER funds to invest in supports; EXAMPLES OF WORK FUNDED; working on a report summarizing impact.   But needs transcend the pandemic--</a:t>
            </a:r>
          </a:p>
          <a:p>
            <a:r>
              <a:rPr lang="en-US"/>
              <a:t>Over the past several years, the General Assembly has required institutions to establish specialized positions to meet student support needs.  IBHE is convening communities of practice to support the work of Benefits Navigators, HOUSE liaisons, undocumented student liaisons, and others.  Funds have also been included in the budget to support mental health on campus, with IBHE establishing a technical assistance center.</a:t>
            </a:r>
          </a:p>
        </p:txBody>
      </p:sp>
      <p:sp>
        <p:nvSpPr>
          <p:cNvPr id="4" name="Slide Number Placeholder 3"/>
          <p:cNvSpPr>
            <a:spLocks noGrp="1"/>
          </p:cNvSpPr>
          <p:nvPr>
            <p:ph type="sldNum" sz="quarter" idx="5"/>
          </p:nvPr>
        </p:nvSpPr>
        <p:spPr/>
        <p:txBody>
          <a:bodyPr/>
          <a:lstStyle/>
          <a:p>
            <a:pPr marL="0" marR="0" lvl="0" indent="0" algn="l" defTabSz="951609" rtl="0" eaLnBrk="1" fontAlgn="auto" latinLnBrk="0" hangingPunct="1">
              <a:lnSpc>
                <a:spcPct val="100000"/>
              </a:lnSpc>
              <a:spcBef>
                <a:spcPts val="0"/>
              </a:spcBef>
              <a:spcAft>
                <a:spcPts val="0"/>
              </a:spcAft>
              <a:buClr>
                <a:srgbClr val="000000"/>
              </a:buClr>
              <a:buSzTx/>
              <a:buFontTx/>
              <a:buNone/>
              <a:tabLst/>
              <a:defRPr/>
            </a:pPr>
            <a:fld id="{69021671-45A6-4D3D-9B77-8207E84A22CB}" type="slidenum">
              <a:rPr kumimoji="0" lang="en-US" sz="1400" b="0" i="0" u="none" strike="noStrike" kern="0" cap="none" spc="0" normalizeH="0" baseline="0" noProof="0">
                <a:ln>
                  <a:noFill/>
                </a:ln>
                <a:solidFill>
                  <a:prstClr val="black"/>
                </a:solidFill>
                <a:effectLst/>
                <a:uLnTx/>
                <a:uFillTx/>
                <a:latin typeface="Calibri" panose="020F0502020204030204"/>
                <a:ea typeface="+mn-ea"/>
                <a:cs typeface="Arial"/>
                <a:sym typeface="Arial"/>
              </a:rPr>
              <a:pPr marL="0" marR="0" lvl="0" indent="0" algn="l" defTabSz="951609" rtl="0" eaLnBrk="1" fontAlgn="auto" latinLnBrk="0" hangingPunct="1">
                <a:lnSpc>
                  <a:spcPct val="100000"/>
                </a:lnSpc>
                <a:spcBef>
                  <a:spcPts val="0"/>
                </a:spcBef>
                <a:spcAft>
                  <a:spcPts val="0"/>
                </a:spcAft>
                <a:buClr>
                  <a:srgbClr val="000000"/>
                </a:buClr>
                <a:buSzTx/>
                <a:buFontTx/>
                <a:buNone/>
                <a:tabLst/>
                <a:defRPr/>
              </a:pPr>
              <a:t>22</a:t>
            </a:fld>
            <a:endParaRPr kumimoji="0" lang="en-US" sz="14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3589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Thriving Illinois called on institutions to develop and implement equity plans and practices to close gaps; this was subsequently included in statute.  </a:t>
            </a:r>
          </a:p>
          <a:p>
            <a:r>
              <a:rPr lang="en-US"/>
              <a:t>The plans will outline specific steps to close equity gaps including:</a:t>
            </a:r>
          </a:p>
          <a:p>
            <a:r>
              <a:rPr lang="en-US"/>
              <a:t>--learning renewal strategies in Strategy 1</a:t>
            </a:r>
          </a:p>
          <a:p>
            <a:r>
              <a:rPr lang="en-US"/>
              <a:t>--Review and revise existing policies and practices that exacerbate equity gaps</a:t>
            </a:r>
          </a:p>
          <a:p>
            <a:r>
              <a:rPr lang="en-US"/>
              <a:t>--Implement practices of interrogating disaggregated data at multiple levels to understand points of intervention and whether solutions are working; predictive analytics</a:t>
            </a:r>
          </a:p>
          <a:p>
            <a:r>
              <a:rPr lang="en-US"/>
              <a:t>--Equity impact analysis—structured approach to ensuring decisions are made after analysis of impact on underserved groups</a:t>
            </a:r>
          </a:p>
          <a:p>
            <a:r>
              <a:rPr lang="en-US"/>
              <a:t>--Campus climate survey with actions based on findings</a:t>
            </a:r>
          </a:p>
          <a:p>
            <a:r>
              <a:rPr lang="en-US"/>
              <a:t>--Professional development designed to achieve equity</a:t>
            </a:r>
          </a:p>
          <a:p>
            <a:endParaRPr lang="en-US"/>
          </a:p>
          <a:p>
            <a:r>
              <a:rPr lang="en-US"/>
              <a:t>You will hear more about this in the next panel. </a:t>
            </a:r>
          </a:p>
          <a:p>
            <a:endParaRPr lang="en-US"/>
          </a:p>
        </p:txBody>
      </p:sp>
      <p:sp>
        <p:nvSpPr>
          <p:cNvPr id="4" name="Slide Number Placeholder 3"/>
          <p:cNvSpPr>
            <a:spLocks noGrp="1"/>
          </p:cNvSpPr>
          <p:nvPr>
            <p:ph type="sldNum" sz="quarter" idx="5"/>
          </p:nvPr>
        </p:nvSpPr>
        <p:spPr/>
        <p:txBody>
          <a:bodyPr/>
          <a:lstStyle/>
          <a:p>
            <a:pPr marL="0" marR="0" lvl="0" indent="0" algn="r" defTabSz="941627" rtl="0" eaLnBrk="1" fontAlgn="auto" latinLnBrk="0" hangingPunct="1">
              <a:lnSpc>
                <a:spcPct val="100000"/>
              </a:lnSpc>
              <a:spcBef>
                <a:spcPts val="0"/>
              </a:spcBef>
              <a:spcAft>
                <a:spcPts val="0"/>
              </a:spcAft>
              <a:buClrTx/>
              <a:buSzTx/>
              <a:buFontTx/>
              <a:buNone/>
              <a:tabLst/>
              <a:defRPr/>
            </a:pPr>
            <a:fld id="{78EFA1B6-0D7F-4AAC-8C39-D40E453D82A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4162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28900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community colleges have provided short-term workforce training that leads to jobs that pay 30% above the average living wage.  To date, 9,400 students have enrolled, 73% African American (exceeding the 60% goal).  Nearly 8,000 credentials have been awarded</a:t>
            </a:r>
            <a:r>
              <a:rPr lang="en-US"/>
              <a:t>. </a:t>
            </a:r>
            <a:endParaRPr lang="en-US" dirty="0"/>
          </a:p>
        </p:txBody>
      </p:sp>
      <p:sp>
        <p:nvSpPr>
          <p:cNvPr id="4" name="Slide Number Placeholder 3"/>
          <p:cNvSpPr>
            <a:spLocks noGrp="1"/>
          </p:cNvSpPr>
          <p:nvPr>
            <p:ph type="sldNum" sz="quarter" idx="5"/>
          </p:nvPr>
        </p:nvSpPr>
        <p:spPr/>
        <p:txBody>
          <a:bodyPr/>
          <a:lstStyle/>
          <a:p>
            <a:pPr marL="0" marR="0" lvl="0" indent="0" algn="l" defTabSz="932767" rtl="0" eaLnBrk="1" fontAlgn="auto" latinLnBrk="0" hangingPunct="1">
              <a:lnSpc>
                <a:spcPct val="100000"/>
              </a:lnSpc>
              <a:spcBef>
                <a:spcPts val="0"/>
              </a:spcBef>
              <a:spcAft>
                <a:spcPts val="0"/>
              </a:spcAft>
              <a:buClr>
                <a:srgbClr val="000000"/>
              </a:buClr>
              <a:buSzTx/>
              <a:buFont typeface="Arial"/>
              <a:buNone/>
              <a:tabLst/>
              <a:defRPr/>
            </a:pPr>
            <a:fld id="{69021671-45A6-4D3D-9B77-8207E84A22CB}" type="slidenum">
              <a:rPr kumimoji="0" lang="en-US" sz="1400"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32767"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292994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767"/>
            <a:endParaRPr lang="en-US"/>
          </a:p>
          <a:p>
            <a:pPr defTabSz="932767"/>
            <a:r>
              <a:rPr lang="en-US"/>
              <a:t>The Illinois Board of Higher Education is the state agency responsible to coordinate, or as the 1964 founding document described it—”as otherwise bringing harmony” to the “disparate boards and institutions of the state’s system of higher education”.  One of our central responsibilities is to develop in collaboration with the Illinois Community College Board a strategic plan and set a strategic direction for higher education in the state.  In June, 2021 IBHE adopted the new strategic plan, called “A Thriving Illinois.”  Soon thereafter, ICCB and ISAC endorsed the plan. </a:t>
            </a:r>
          </a:p>
          <a:p>
            <a:endParaRPr lang="en-US"/>
          </a:p>
        </p:txBody>
      </p:sp>
      <p:sp>
        <p:nvSpPr>
          <p:cNvPr id="4" name="Slide Number Placeholder 3"/>
          <p:cNvSpPr>
            <a:spLocks noGrp="1"/>
          </p:cNvSpPr>
          <p:nvPr>
            <p:ph type="sldNum" sz="quarter" idx="5"/>
          </p:nvPr>
        </p:nvSpPr>
        <p:spPr/>
        <p:txBody>
          <a:bodyPr/>
          <a:lstStyle/>
          <a:p>
            <a:pPr marL="0" marR="0" lvl="0" indent="0" algn="r" defTabSz="922983" rtl="0" eaLnBrk="1" fontAlgn="auto" latinLnBrk="0" hangingPunct="1">
              <a:lnSpc>
                <a:spcPct val="100000"/>
              </a:lnSpc>
              <a:spcBef>
                <a:spcPts val="0"/>
              </a:spcBef>
              <a:spcAft>
                <a:spcPts val="0"/>
              </a:spcAft>
              <a:buClrTx/>
              <a:buSzTx/>
              <a:buFont typeface="Arial"/>
              <a:buNone/>
              <a:tabLst/>
              <a:defRPr/>
            </a:pPr>
            <a:fld id="{78EFA1B6-0D7F-4AAC-8C39-D40E453D82A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22983" rtl="0" eaLnBrk="1" fontAlgn="auto" latinLnBrk="0" hangingPunct="1">
                <a:lnSpc>
                  <a:spcPct val="100000"/>
                </a:lnSpc>
                <a:spcBef>
                  <a:spcPts val="0"/>
                </a:spcBef>
                <a:spcAft>
                  <a:spcPts val="0"/>
                </a:spcAft>
                <a:buClrTx/>
                <a:buSzTx/>
                <a:buFont typeface="Arial"/>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519197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32767" rtl="0" eaLnBrk="1" fontAlgn="auto" latinLnBrk="0" hangingPunct="1">
              <a:lnSpc>
                <a:spcPct val="100000"/>
              </a:lnSpc>
              <a:spcBef>
                <a:spcPts val="0"/>
              </a:spcBef>
              <a:spcAft>
                <a:spcPts val="0"/>
              </a:spcAft>
              <a:buClr>
                <a:srgbClr val="000000"/>
              </a:buClr>
              <a:buSzTx/>
              <a:buFont typeface="Arial"/>
              <a:buNone/>
              <a:tabLst/>
              <a:defRPr/>
            </a:pPr>
            <a:fld id="{69021671-45A6-4D3D-9B77-8207E84A22CB}" type="slidenum">
              <a:rPr kumimoji="0" lang="en-US" sz="1400"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32767"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723241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Equity #6</a:t>
            </a:r>
          </a:p>
          <a:p>
            <a:r>
              <a:rPr lang="en-US" dirty="0"/>
              <a:t>Dual credit:  </a:t>
            </a:r>
          </a:p>
          <a:p>
            <a:pPr algn="just"/>
            <a:r>
              <a:rPr lang="en-US" b="0" i="0" dirty="0">
                <a:solidFill>
                  <a:srgbClr val="51545C"/>
                </a:solidFill>
                <a:effectLst/>
                <a:latin typeface="Roboto" panose="02000000000000000000" pitchFamily="2" charset="0"/>
              </a:rPr>
              <a:t>The grant objectives are as follows:</a:t>
            </a:r>
          </a:p>
          <a:p>
            <a:pPr algn="just">
              <a:buFont typeface="+mj-lt"/>
              <a:buAutoNum type="arabicPeriod"/>
            </a:pPr>
            <a:r>
              <a:rPr lang="en-US" b="0" i="0" dirty="0">
                <a:solidFill>
                  <a:srgbClr val="51545C"/>
                </a:solidFill>
                <a:effectLst/>
                <a:latin typeface="Roboto" panose="02000000000000000000" pitchFamily="2" charset="0"/>
              </a:rPr>
              <a:t>Planning and implementation strategies with the explicit purpose of supporting student persistence to college completion, whether that be a two-year transfer degree, four-year baccalaureate degree, or CTE credential or degree. This strategy should be accomplished through an increase in transferrable core academic (e.g., General Education Core Curriculum coursework, such as math, English, or Communications) and/or CTE coursework on a career pathway, that students have available at their high school, or that are made available or enhanced as part of this project. This requires strong partnerships with high schools and building clear pathways from dual credit into the college after high school graduation, supporting wrap-around services and strengthening relationships across the district.</a:t>
            </a:r>
          </a:p>
          <a:p>
            <a:pPr algn="just">
              <a:buFont typeface="+mj-lt"/>
              <a:buAutoNum type="arabicPeriod"/>
            </a:pPr>
            <a:r>
              <a:rPr lang="en-US" b="0" i="0" dirty="0">
                <a:solidFill>
                  <a:srgbClr val="51545C"/>
                </a:solidFill>
                <a:effectLst/>
                <a:latin typeface="Roboto" panose="02000000000000000000" pitchFamily="2" charset="0"/>
              </a:rPr>
              <a:t>Supporting or improving equitable access to dual credit, focused particularly on students who have been historically underrepresented, including students from racial/ethnic backgrounds that are underserved, low-income students, and students in rural settings.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1671-45A6-4D3D-9B77-8207E84A22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904278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32767" rtl="0" eaLnBrk="1" fontAlgn="auto" latinLnBrk="0" hangingPunct="1">
              <a:lnSpc>
                <a:spcPct val="100000"/>
              </a:lnSpc>
              <a:spcBef>
                <a:spcPts val="0"/>
              </a:spcBef>
              <a:spcAft>
                <a:spcPts val="0"/>
              </a:spcAft>
              <a:buClr>
                <a:srgbClr val="000000"/>
              </a:buClr>
              <a:buSzTx/>
              <a:buFont typeface="Arial"/>
              <a:buNone/>
              <a:tabLst/>
              <a:defRPr/>
            </a:pPr>
            <a:fld id="{69021671-45A6-4D3D-9B77-8207E84A22CB}" type="slidenum">
              <a:rPr kumimoji="0" lang="en-US" sz="1400"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32767"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1934618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32767" rtl="0" eaLnBrk="1" fontAlgn="auto" latinLnBrk="0" hangingPunct="1">
              <a:lnSpc>
                <a:spcPct val="100000"/>
              </a:lnSpc>
              <a:spcBef>
                <a:spcPts val="0"/>
              </a:spcBef>
              <a:spcAft>
                <a:spcPts val="0"/>
              </a:spcAft>
              <a:buClr>
                <a:srgbClr val="000000"/>
              </a:buClr>
              <a:buSzTx/>
              <a:buFont typeface="Arial"/>
              <a:buNone/>
              <a:tabLst/>
              <a:defRPr/>
            </a:pPr>
            <a:fld id="{78EFA1B6-0D7F-4AAC-8C39-D40E453D82AA}" type="slidenum">
              <a:rPr kumimoji="0" lang="en-US" sz="1400"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32767"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1679783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aseline="0">
                <a:solidFill>
                  <a:schemeClr val="tx1"/>
                </a:solidFill>
              </a:rPr>
              <a:t>There is no debate about the importance of MAP in supporting low-income students and its role in our higher education ecosystem.  It is our second Strategy to achieve the Sustainability goal.</a:t>
            </a:r>
          </a:p>
          <a:p>
            <a:pPr marL="400050" marR="0" lvl="0" indent="-4000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a:ln>
                  <a:noFill/>
                </a:ln>
                <a:solidFill>
                  <a:prstClr val="black"/>
                </a:solidFill>
                <a:effectLst/>
                <a:uLnTx/>
                <a:uFillTx/>
                <a:latin typeface="Tw Cen MT"/>
                <a:ea typeface="+mn-ea"/>
                <a:cs typeface="+mn-cs"/>
              </a:rPr>
              <a:t>A Thriving Illinois</a:t>
            </a:r>
            <a:r>
              <a:rPr kumimoji="0" lang="en-US" sz="1200" b="0" u="none" strike="noStrike" kern="1200" cap="none" spc="0" normalizeH="0" baseline="0" noProof="0">
                <a:ln>
                  <a:noFill/>
                </a:ln>
                <a:solidFill>
                  <a:prstClr val="black"/>
                </a:solidFill>
                <a:effectLst/>
                <a:uLnTx/>
                <a:uFillTx/>
                <a:latin typeface="Tw Cen MT"/>
                <a:ea typeface="+mn-ea"/>
                <a:cs typeface="+mn-cs"/>
              </a:rPr>
              <a:t> calls for a $50M annual increase in MAP funding to reach $1B in funding within 10 years (</a:t>
            </a:r>
            <a:r>
              <a:rPr kumimoji="0" lang="en-US" sz="1200" b="0" u="none" strike="noStrike" kern="1200" cap="none" spc="0" normalizeH="0" baseline="0" noProof="0" err="1">
                <a:ln>
                  <a:noFill/>
                </a:ln>
                <a:solidFill>
                  <a:prstClr val="black"/>
                </a:solidFill>
                <a:effectLst/>
                <a:uLnTx/>
                <a:uFillTx/>
                <a:latin typeface="Tw Cen MT"/>
                <a:ea typeface="+mn-ea"/>
                <a:cs typeface="+mn-cs"/>
              </a:rPr>
              <a:t>ie</a:t>
            </a:r>
            <a:r>
              <a:rPr kumimoji="0" lang="en-US" sz="1200" b="0" u="none" strike="noStrike" kern="1200" cap="none" spc="0" normalizeH="0" baseline="0" noProof="0">
                <a:ln>
                  <a:noFill/>
                </a:ln>
                <a:solidFill>
                  <a:prstClr val="black"/>
                </a:solidFill>
                <a:effectLst/>
                <a:uLnTx/>
                <a:uFillTx/>
                <a:latin typeface="Tw Cen MT"/>
                <a:ea typeface="+mn-ea"/>
                <a:cs typeface="+mn-cs"/>
              </a:rPr>
              <a:t> 2031)</a:t>
            </a:r>
          </a:p>
          <a:p>
            <a:pPr marL="400050" marR="0" lvl="0" indent="-4000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a:ln>
                  <a:noFill/>
                </a:ln>
                <a:solidFill>
                  <a:prstClr val="black"/>
                </a:solidFill>
                <a:effectLst/>
                <a:uLnTx/>
                <a:uFillTx/>
                <a:latin typeface="Tw Cen MT"/>
                <a:ea typeface="+mn-ea"/>
                <a:cs typeface="+mn-cs"/>
              </a:rPr>
              <a:t>The Governor has made historic investments in MAP, with MAP now at a record $701 Million, with increases of $100M or more over the past two years.  This is well ahead of the timeline we anticipated in developing A Thriving Illinois and it means that in the past year, every eligible student was offered an award and the amount of the award increased to cover even more tuition and fees. </a:t>
            </a:r>
          </a:p>
          <a:p>
            <a:pPr marL="0" indent="0">
              <a:buFont typeface="Arial" panose="020B0604020202020204" pitchFamily="34" charset="0"/>
              <a:buNone/>
            </a:pPr>
            <a:endParaRPr lang="en-US" sz="1200" baseline="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C7FD1-F213-CC43-A397-A37D90ADD60C}"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4178996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5" indent="0">
              <a:buFont typeface="Courier New" panose="02070309020205020404" pitchFamily="49" charset="0"/>
              <a:buNone/>
            </a:pPr>
            <a:r>
              <a:rPr lang="en-US" sz="2000">
                <a:latin typeface="Tw Cen MT" panose="020B0602020104020603" pitchFamily="34" charset="0"/>
              </a:rPr>
              <a:t>No withholding of transcript for:</a:t>
            </a:r>
          </a:p>
          <a:p>
            <a:pPr marL="342900" lvl="5" indent="-342900">
              <a:buFont typeface="Courier New" panose="02070309020205020404" pitchFamily="49" charset="0"/>
              <a:buChar char="o"/>
            </a:pPr>
            <a:r>
              <a:rPr lang="en-US" sz="2000">
                <a:latin typeface="Tw Cen MT" panose="020B0602020104020603" pitchFamily="34" charset="0"/>
              </a:rPr>
              <a:t>Complete a job application</a:t>
            </a:r>
          </a:p>
          <a:p>
            <a:pPr marL="342900" lvl="5" indent="-342900">
              <a:buFont typeface="Courier New" panose="02070309020205020404" pitchFamily="49" charset="0"/>
              <a:buChar char="o"/>
            </a:pPr>
            <a:r>
              <a:rPr lang="en-US" sz="2000">
                <a:latin typeface="Tw Cen MT" panose="020B0602020104020603" pitchFamily="34" charset="0"/>
              </a:rPr>
              <a:t>Transfer from one institution to another</a:t>
            </a:r>
          </a:p>
          <a:p>
            <a:pPr marL="342900" lvl="5" indent="-342900">
              <a:buFont typeface="Courier New" panose="02070309020205020404" pitchFamily="49" charset="0"/>
              <a:buChar char="o"/>
            </a:pPr>
            <a:r>
              <a:rPr lang="en-US" sz="2000">
                <a:latin typeface="Tw Cen MT" panose="020B0602020104020603" pitchFamily="34" charset="0"/>
              </a:rPr>
              <a:t>Apply for state, federal, or institutional financial aid</a:t>
            </a:r>
          </a:p>
          <a:p>
            <a:pPr marL="342900" lvl="5" indent="-342900">
              <a:buFont typeface="Courier New" panose="02070309020205020404" pitchFamily="49" charset="0"/>
              <a:buChar char="o"/>
            </a:pPr>
            <a:r>
              <a:rPr lang="en-US" sz="2000">
                <a:latin typeface="Tw Cen MT" panose="020B0602020104020603" pitchFamily="34" charset="0"/>
              </a:rPr>
              <a:t>Join the US Armed Forces or Illinois </a:t>
            </a:r>
            <a:r>
              <a:rPr lang="en-US" sz="2000" err="1">
                <a:latin typeface="Tw Cen MT" panose="020B0602020104020603" pitchFamily="34" charset="0"/>
              </a:rPr>
              <a:t>Nati</a:t>
            </a:r>
            <a:endParaRPr lang="en-US" sz="2000">
              <a:latin typeface="Tw Cen MT" panose="020B0602020104020603" pitchFamily="34" charset="0"/>
            </a:endParaRPr>
          </a:p>
          <a:p>
            <a:pPr marL="342900" lvl="5" indent="-342900">
              <a:buFont typeface="Courier New" panose="02070309020205020404" pitchFamily="49" charset="0"/>
              <a:buChar char="o"/>
            </a:pPr>
            <a:endParaRPr lang="en-US" sz="2000">
              <a:latin typeface="Tw Cen MT" panose="020B0602020104020603" pitchFamily="34" charset="0"/>
            </a:endParaRPr>
          </a:p>
          <a:p>
            <a:pPr marL="342900" lvl="5" indent="-342900">
              <a:buFont typeface="Courier New" panose="02070309020205020404" pitchFamily="49" charset="0"/>
              <a:buChar char="o"/>
            </a:pPr>
            <a:r>
              <a:rPr lang="en-US" sz="2000">
                <a:latin typeface="Tw Cen MT" panose="020B0602020104020603" pitchFamily="34" charset="0"/>
              </a:rPr>
              <a:t>National Guard</a:t>
            </a:r>
          </a:p>
          <a:p>
            <a:pPr marL="342900" lvl="5" indent="-342900">
              <a:buFont typeface="Courier New" panose="02070309020205020404" pitchFamily="49" charset="0"/>
              <a:buChar char="o"/>
            </a:pPr>
            <a:r>
              <a:rPr lang="en-US" sz="2000">
                <a:latin typeface="Tw Cen MT" panose="020B0602020104020603" pitchFamily="34" charset="0"/>
              </a:rPr>
              <a:t>Pursue other postsecondary opportunities</a:t>
            </a:r>
          </a:p>
          <a:p>
            <a:pPr marL="342900" lvl="4" indent="-342900">
              <a:buFont typeface="Arial" panose="020B0604020202020204" pitchFamily="34" charset="0"/>
              <a:buChar char="•"/>
            </a:pPr>
            <a:r>
              <a:rPr lang="en-US" sz="2000">
                <a:latin typeface="Tw Cen MT" panose="020B0602020104020603" pitchFamily="34" charset="0"/>
              </a:rPr>
              <a:t>Applies to all institutions of higher education, including public universities and community colleges, Private Business and Vocational Schools, and any postsecondary education offered online to someone in Illinois</a:t>
            </a:r>
          </a:p>
          <a:p>
            <a:pPr marL="342900" lvl="4" indent="-342900">
              <a:buFont typeface="Arial" panose="020B0604020202020204" pitchFamily="34" charset="0"/>
              <a:buChar char="•"/>
            </a:pPr>
            <a:r>
              <a:rPr lang="en-US" sz="2000">
                <a:latin typeface="Tw Cen MT" panose="020B0602020104020603" pitchFamily="34" charset="0"/>
              </a:rPr>
              <a:t>Institutions must have policies for Financial or physical hardship withdrawal process to limit debt for students who must withdraw and how to obtain transcript that has been withheld because of debt</a:t>
            </a:r>
          </a:p>
          <a:p>
            <a:pPr marL="342900" lvl="5" indent="-342900">
              <a:buFont typeface="Arial" panose="020B0604020202020204" pitchFamily="34" charset="0"/>
              <a:buChar char="•"/>
            </a:pPr>
            <a:r>
              <a:rPr lang="en-US" sz="2000">
                <a:latin typeface="Tw Cen MT" panose="020B0602020104020603" pitchFamily="34" charset="0"/>
              </a:rPr>
              <a:t>Debt sent to collection agency cannot be reported to a credit reporting agency</a:t>
            </a:r>
          </a:p>
          <a:p>
            <a:pPr marL="342900" lvl="5" indent="-342900">
              <a:buFont typeface="Arial" panose="020B0604020202020204" pitchFamily="34" charset="0"/>
              <a:buChar char="•"/>
            </a:pPr>
            <a:r>
              <a:rPr lang="en-US" sz="2000">
                <a:latin typeface="Tw Cen MT" panose="020B0602020104020603" pitchFamily="34" charset="0"/>
              </a:rPr>
              <a:t>Notice must be posted and process for filing a complaint with the Attorney General’s Office provided on institution’s website and in information on the total cost of attendance</a:t>
            </a:r>
          </a:p>
          <a:p>
            <a:pPr marL="342900" lvl="5" indent="-342900">
              <a:buFont typeface="Arial" panose="020B0604020202020204" pitchFamily="34" charset="0"/>
              <a:buChar char="•"/>
            </a:pPr>
            <a:r>
              <a:rPr lang="en-US" sz="2000">
                <a:latin typeface="Tw Cen MT" panose="020B0602020104020603" pitchFamily="34" charset="0"/>
              </a:rPr>
              <a:t>On July 1, 2024 and every year after, institutions report to IBHE or ICCB on financial transcript holds, registration holds, including the policy developed number of transcripts withheld for prior AY.</a:t>
            </a:r>
          </a:p>
          <a:p>
            <a:endParaRPr lang="en-US"/>
          </a:p>
          <a:p>
            <a:r>
              <a:rPr lang="en-US"/>
              <a:t>Debt relief pool—ECACE</a:t>
            </a:r>
          </a:p>
          <a:p>
            <a:endParaRPr lang="en-US"/>
          </a:p>
          <a:p>
            <a:r>
              <a:rPr lang="en-US"/>
              <a:t>Cougars Return: Debt forgiveness up to $1,500 for UG left without a degree within last 3 years and within a few semesters of graduation</a:t>
            </a:r>
          </a:p>
          <a:p>
            <a:r>
              <a:rPr lang="en-US"/>
              <a:t>CCC Fresh Start—enrolled at CCC and left with debt of at least $201 prior to July 1, 2022; half waived if stay enrolled in current semester and make SAP; other half waived when receive credential </a:t>
            </a:r>
          </a:p>
        </p:txBody>
      </p:sp>
      <p:sp>
        <p:nvSpPr>
          <p:cNvPr id="4" name="Slide Number Placeholder 3"/>
          <p:cNvSpPr>
            <a:spLocks noGrp="1"/>
          </p:cNvSpPr>
          <p:nvPr>
            <p:ph type="sldNum" sz="quarter" idx="5"/>
          </p:nvPr>
        </p:nvSpPr>
        <p:spPr/>
        <p:txBody>
          <a:bodyPr/>
          <a:lstStyle/>
          <a:p>
            <a:pPr marL="0" marR="0" lvl="0" indent="0" algn="l" defTabSz="932767" rtl="0" eaLnBrk="1" fontAlgn="auto" latinLnBrk="0" hangingPunct="1">
              <a:lnSpc>
                <a:spcPct val="100000"/>
              </a:lnSpc>
              <a:spcBef>
                <a:spcPts val="0"/>
              </a:spcBef>
              <a:spcAft>
                <a:spcPts val="0"/>
              </a:spcAft>
              <a:buClr>
                <a:srgbClr val="000000"/>
              </a:buClr>
              <a:buSzTx/>
              <a:buFont typeface="Arial"/>
              <a:buNone/>
              <a:tabLst/>
              <a:defRPr/>
            </a:pPr>
            <a:fld id="{78EFA1B6-0D7F-4AAC-8C39-D40E453D82AA}" type="slidenum">
              <a:rPr kumimoji="0" lang="en-US" sz="1400"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32767"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1900577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turn our focus to talent development to support Illinois’ economy. </a:t>
            </a:r>
          </a:p>
        </p:txBody>
      </p:sp>
      <p:sp>
        <p:nvSpPr>
          <p:cNvPr id="4" name="Slide Number Placeholder 3"/>
          <p:cNvSpPr>
            <a:spLocks noGrp="1"/>
          </p:cNvSpPr>
          <p:nvPr>
            <p:ph type="sldNum" sz="quarter" idx="5"/>
          </p:nvPr>
        </p:nvSpPr>
        <p:spPr/>
        <p:txBody>
          <a:bodyPr/>
          <a:lstStyle/>
          <a:p>
            <a:pPr marL="0" marR="0" lvl="0" indent="0" algn="l" defTabSz="932767" rtl="0" eaLnBrk="1" fontAlgn="auto" latinLnBrk="0" hangingPunct="1">
              <a:lnSpc>
                <a:spcPct val="100000"/>
              </a:lnSpc>
              <a:spcBef>
                <a:spcPts val="0"/>
              </a:spcBef>
              <a:spcAft>
                <a:spcPts val="0"/>
              </a:spcAft>
              <a:buClr>
                <a:srgbClr val="000000"/>
              </a:buClr>
              <a:buSzTx/>
              <a:buFont typeface="Arial"/>
              <a:buNone/>
              <a:tabLst/>
              <a:defRPr/>
            </a:pPr>
            <a:fld id="{78EFA1B6-0D7F-4AAC-8C39-D40E453D82AA}" type="slidenum">
              <a:rPr kumimoji="0" lang="en-US" sz="1400"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32767"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2087838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Growth #3</a:t>
            </a:r>
          </a:p>
          <a:p>
            <a:pPr marL="285750" indent="-285750">
              <a:lnSpc>
                <a:spcPct val="105000"/>
              </a:lnSpc>
              <a:buFont typeface="Arial" panose="020B0604020202020204" pitchFamily="34" charset="0"/>
              <a:buChar char="•"/>
            </a:pPr>
            <a:r>
              <a:rPr lang="en-US" sz="1200" b="1">
                <a:effectLst/>
                <a:latin typeface="Tw Cen MT" panose="020B0602020104020603" pitchFamily="34" charset="0"/>
                <a:ea typeface="Times New Roman" panose="02020603050405020304" pitchFamily="18" charset="0"/>
              </a:rPr>
              <a:t>Engage with employers</a:t>
            </a:r>
            <a:r>
              <a:rPr lang="en-US" sz="1200">
                <a:effectLst/>
                <a:latin typeface="Tw Cen MT" panose="020B0602020104020603" pitchFamily="34" charset="0"/>
                <a:ea typeface="Times New Roman" panose="02020603050405020304" pitchFamily="18" charset="0"/>
              </a:rPr>
              <a:t> to determine needs and solicit interest. </a:t>
            </a:r>
            <a:endParaRPr lang="en-US" sz="1200">
              <a:effectLst/>
              <a:latin typeface="Tw Cen MT" panose="020B0602020104020603" pitchFamily="34" charset="0"/>
              <a:ea typeface="Calibri" panose="020F0502020204030204" pitchFamily="34" charset="0"/>
            </a:endParaRPr>
          </a:p>
          <a:p>
            <a:pPr marL="285750" indent="-285750" algn="just">
              <a:lnSpc>
                <a:spcPct val="105000"/>
              </a:lnSpc>
              <a:buFont typeface="Arial" panose="020B0604020202020204" pitchFamily="34" charset="0"/>
              <a:buChar char="•"/>
            </a:pPr>
            <a:r>
              <a:rPr lang="en-US" sz="1200" b="1">
                <a:effectLst/>
                <a:latin typeface="Tw Cen MT" panose="020B0602020104020603" pitchFamily="34" charset="0"/>
                <a:ea typeface="Times New Roman" panose="02020603050405020304" pitchFamily="18" charset="0"/>
              </a:rPr>
              <a:t>Develop curriculum and deliver non-credit customized training</a:t>
            </a:r>
            <a:r>
              <a:rPr lang="en-US" sz="1200">
                <a:effectLst/>
                <a:latin typeface="Tw Cen MT" panose="020B0602020104020603" pitchFamily="34" charset="0"/>
                <a:ea typeface="Times New Roman" panose="02020603050405020304" pitchFamily="18" charset="0"/>
              </a:rPr>
              <a:t> to prepare individuals with specific technical skills to attain industry recognized credentials and employment in high demand/high wage areas. </a:t>
            </a:r>
            <a:endParaRPr lang="en-US" sz="1200">
              <a:effectLst/>
              <a:latin typeface="Tw Cen MT" panose="020B0602020104020603" pitchFamily="34" charset="0"/>
              <a:ea typeface="Calibri" panose="020F0502020204030204" pitchFamily="34" charset="0"/>
            </a:endParaRPr>
          </a:p>
          <a:p>
            <a:pPr marL="285750" indent="-285750" algn="just">
              <a:lnSpc>
                <a:spcPct val="105000"/>
              </a:lnSpc>
              <a:buFont typeface="Arial" panose="020B0604020202020204" pitchFamily="34" charset="0"/>
              <a:buChar char="•"/>
            </a:pPr>
            <a:r>
              <a:rPr lang="en-US" sz="1200" b="1">
                <a:effectLst/>
                <a:latin typeface="Tw Cen MT" panose="020B0602020104020603" pitchFamily="34" charset="0"/>
                <a:ea typeface="Times New Roman" panose="02020603050405020304" pitchFamily="18" charset="0"/>
              </a:rPr>
              <a:t>Partner with employers to conduct skill assessment</a:t>
            </a:r>
            <a:r>
              <a:rPr lang="en-US" sz="1200">
                <a:effectLst/>
                <a:latin typeface="Tw Cen MT" panose="020B0602020104020603" pitchFamily="34" charset="0"/>
                <a:ea typeface="Times New Roman" panose="02020603050405020304" pitchFamily="18" charset="0"/>
              </a:rPr>
              <a:t> of new or current employees. </a:t>
            </a:r>
          </a:p>
          <a:p>
            <a:pPr marL="285750" indent="-285750" algn="just">
              <a:lnSpc>
                <a:spcPct val="105000"/>
              </a:lnSpc>
              <a:buFont typeface="Arial" panose="020B0604020202020204" pitchFamily="34" charset="0"/>
              <a:buChar char="•"/>
            </a:pPr>
            <a:r>
              <a:rPr lang="en-US" sz="1200" b="1">
                <a:effectLst/>
                <a:latin typeface="Tw Cen MT" panose="020B0602020104020603" pitchFamily="34" charset="0"/>
                <a:ea typeface="Times New Roman" panose="02020603050405020304" pitchFamily="18" charset="0"/>
              </a:rPr>
              <a:t>Deliver essential employability skill development</a:t>
            </a:r>
            <a:r>
              <a:rPr lang="en-US" sz="1200">
                <a:effectLst/>
                <a:latin typeface="Tw Cen MT" panose="020B0602020104020603" pitchFamily="34" charset="0"/>
                <a:ea typeface="Times New Roman" panose="02020603050405020304" pitchFamily="18" charset="0"/>
              </a:rPr>
              <a:t> workshops for new hires or current employees to ensure individuals are successful in the workplace. </a:t>
            </a:r>
            <a:endParaRPr lang="en-US" sz="1200">
              <a:effectLst/>
              <a:latin typeface="Tw Cen MT" panose="020B0602020104020603" pitchFamily="34" charset="0"/>
              <a:ea typeface="Calibri" panose="020F0502020204030204" pitchFamily="34" charset="0"/>
            </a:endParaRPr>
          </a:p>
          <a:p>
            <a:pPr marL="285750" indent="-285750" algn="just">
              <a:lnSpc>
                <a:spcPct val="105000"/>
              </a:lnSpc>
              <a:buFont typeface="Arial" panose="020B0604020202020204" pitchFamily="34" charset="0"/>
              <a:buChar char="•"/>
            </a:pPr>
            <a:r>
              <a:rPr lang="en-US" sz="1200" b="1">
                <a:effectLst/>
                <a:latin typeface="Tw Cen MT" panose="020B0602020104020603" pitchFamily="34" charset="0"/>
                <a:ea typeface="Times New Roman" panose="02020603050405020304" pitchFamily="18" charset="0"/>
              </a:rPr>
              <a:t>Conduct professional development</a:t>
            </a:r>
            <a:r>
              <a:rPr lang="en-US" sz="1200">
                <a:effectLst/>
                <a:latin typeface="Tw Cen MT" panose="020B0602020104020603" pitchFamily="34" charset="0"/>
                <a:ea typeface="Times New Roman" panose="02020603050405020304" pitchFamily="18" charset="0"/>
              </a:rPr>
              <a:t> training for employees in order to support staff development, retention, and improve workplace culture. </a:t>
            </a:r>
            <a:endParaRPr lang="en-US" sz="1200">
              <a:effectLst/>
              <a:latin typeface="Tw Cen MT" panose="020B0602020104020603" pitchFamily="34" charset="0"/>
              <a:ea typeface="Calibri" panose="020F0502020204030204" pitchFamily="34" charset="0"/>
            </a:endParaRPr>
          </a:p>
          <a:p>
            <a:pPr marL="285750" indent="-285750" algn="just">
              <a:lnSpc>
                <a:spcPct val="105000"/>
              </a:lnSpc>
              <a:buFont typeface="Arial" panose="020B0604020202020204" pitchFamily="34" charset="0"/>
              <a:buChar char="•"/>
            </a:pPr>
            <a:r>
              <a:rPr lang="en-US" sz="1200" b="1">
                <a:effectLst/>
                <a:latin typeface="Tw Cen MT" panose="020B0602020104020603" pitchFamily="34" charset="0"/>
                <a:ea typeface="Times New Roman" panose="02020603050405020304" pitchFamily="18" charset="0"/>
              </a:rPr>
              <a:t>Provide other business solutions</a:t>
            </a:r>
            <a:r>
              <a:rPr lang="en-US" sz="1200">
                <a:effectLst/>
                <a:latin typeface="Tw Cen MT" panose="020B0602020104020603" pitchFamily="34" charset="0"/>
                <a:ea typeface="Times New Roman" panose="02020603050405020304" pitchFamily="18" charset="0"/>
              </a:rPr>
              <a:t> to support business efforts to increase efficiency and competitiveness. </a:t>
            </a:r>
            <a:endParaRPr lang="en-US" sz="1200">
              <a:effectLst/>
              <a:latin typeface="Tw Cen MT" panose="020B0602020104020603" pitchFamily="34" charset="0"/>
              <a:ea typeface="Calibri" panose="020F0502020204030204" pitchFamily="34" charset="0"/>
            </a:endParaRPr>
          </a:p>
          <a:p>
            <a:pPr marL="285750" indent="-285750" algn="just">
              <a:lnSpc>
                <a:spcPct val="105000"/>
              </a:lnSpc>
              <a:spcAft>
                <a:spcPts val="800"/>
              </a:spcAft>
              <a:buFont typeface="Arial" panose="020B0604020202020204" pitchFamily="34" charset="0"/>
              <a:buChar char="•"/>
            </a:pPr>
            <a:r>
              <a:rPr lang="en-US" sz="1200" b="1">
                <a:effectLst/>
                <a:latin typeface="Tw Cen MT" panose="020B0602020104020603" pitchFamily="34" charset="0"/>
                <a:ea typeface="Times New Roman" panose="02020603050405020304" pitchFamily="18" charset="0"/>
              </a:rPr>
              <a:t>Provide supports to students</a:t>
            </a:r>
            <a:r>
              <a:rPr lang="en-US" sz="1200">
                <a:effectLst/>
                <a:latin typeface="Tw Cen MT" panose="020B0602020104020603" pitchFamily="34" charset="0"/>
                <a:ea typeface="Times New Roman" panose="02020603050405020304" pitchFamily="18" charset="0"/>
              </a:rPr>
              <a:t> through coordination with workforce partners</a:t>
            </a:r>
            <a:endParaRPr lang="en-US">
              <a:latin typeface="Tw Cen MT" panose="020B06020201040206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1671-45A6-4D3D-9B77-8207E84A22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439884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cef5edf3d7_0_106:notes"/>
          <p:cNvSpPr>
            <a:spLocks noGrp="1" noRot="1" noChangeAspect="1"/>
          </p:cNvSpPr>
          <p:nvPr>
            <p:ph type="sldImg" idx="2"/>
          </p:nvPr>
        </p:nvSpPr>
        <p:spPr>
          <a:xfrm>
            <a:off x="561975" y="715963"/>
            <a:ext cx="6361113" cy="3578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cef5edf3d7_0_106:notes"/>
          <p:cNvSpPr txBox="1">
            <a:spLocks noGrp="1"/>
          </p:cNvSpPr>
          <p:nvPr>
            <p:ph type="body" idx="1"/>
          </p:nvPr>
        </p:nvSpPr>
        <p:spPr>
          <a:xfrm>
            <a:off x="748485" y="4533040"/>
            <a:ext cx="5987727" cy="4294424"/>
          </a:xfrm>
          <a:prstGeom prst="rect">
            <a:avLst/>
          </a:prstGeom>
          <a:noFill/>
          <a:ln>
            <a:noFill/>
          </a:ln>
        </p:spPr>
        <p:txBody>
          <a:bodyPr spcFirstLastPara="1" wrap="square" lIns="94675" tIns="94675" rIns="94675" bIns="94675" anchor="t" anchorCtr="0">
            <a:noAutofit/>
          </a:bodyPr>
          <a:lstStyle/>
          <a:p>
            <a:pPr>
              <a:spcBef>
                <a:spcPts val="816"/>
              </a:spcBef>
              <a:buClr>
                <a:schemeClr val="dk1"/>
              </a:buClr>
              <a:buSzPts val="1400"/>
            </a:pPr>
            <a:r>
              <a:rPr lang="en-US"/>
              <a:t>Next we wanted to highlight the work we are doing to upskill the early childhood workforce through the Early Childhood Access Consortium for Equity. </a:t>
            </a:r>
          </a:p>
        </p:txBody>
      </p:sp>
      <p:sp>
        <p:nvSpPr>
          <p:cNvPr id="226" name="Google Shape;226;gcef5edf3d7_0_106:notes"/>
          <p:cNvSpPr txBox="1">
            <a:spLocks noGrp="1"/>
          </p:cNvSpPr>
          <p:nvPr>
            <p:ph type="sldNum" idx="12"/>
          </p:nvPr>
        </p:nvSpPr>
        <p:spPr>
          <a:xfrm>
            <a:off x="4239667" y="9064423"/>
            <a:ext cx="3243379" cy="477055"/>
          </a:xfrm>
          <a:prstGeom prst="rect">
            <a:avLst/>
          </a:prstGeom>
          <a:noFill/>
          <a:ln>
            <a:noFill/>
          </a:ln>
        </p:spPr>
        <p:txBody>
          <a:bodyPr spcFirstLastPara="1" wrap="square" lIns="94675" tIns="47312" rIns="94675" bIns="47312" anchor="b" anchorCtr="0">
            <a:noAutofit/>
          </a:bodyPr>
          <a:lstStyle/>
          <a:p>
            <a:pPr marL="0" marR="0" lvl="0" indent="0" algn="r" defTabSz="932871"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32871" rtl="0" eaLnBrk="1" fontAlgn="auto" latinLnBrk="0" hangingPunct="1">
                <a:lnSpc>
                  <a:spcPct val="100000"/>
                </a:lnSpc>
                <a:spcBef>
                  <a:spcPts val="0"/>
                </a:spcBef>
                <a:spcAft>
                  <a:spcPts val="0"/>
                </a:spcAft>
                <a:buClr>
                  <a:srgbClr val="000000"/>
                </a:buClr>
                <a:buSzPts val="1200"/>
                <a:buFontTx/>
                <a:buNone/>
                <a:tabLst/>
                <a:defRPr/>
              </a:pPr>
              <a:t>33</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7398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cef5edf3d7_0_106:notes"/>
          <p:cNvSpPr>
            <a:spLocks noGrp="1" noRot="1" noChangeAspect="1"/>
          </p:cNvSpPr>
          <p:nvPr>
            <p:ph type="sldImg" idx="2"/>
          </p:nvPr>
        </p:nvSpPr>
        <p:spPr>
          <a:xfrm>
            <a:off x="561975" y="715963"/>
            <a:ext cx="6361113" cy="3578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cef5edf3d7_0_106:notes"/>
          <p:cNvSpPr txBox="1">
            <a:spLocks noGrp="1"/>
          </p:cNvSpPr>
          <p:nvPr>
            <p:ph type="body" idx="1"/>
          </p:nvPr>
        </p:nvSpPr>
        <p:spPr>
          <a:xfrm>
            <a:off x="748485" y="4533040"/>
            <a:ext cx="5987727" cy="4294424"/>
          </a:xfrm>
          <a:prstGeom prst="rect">
            <a:avLst/>
          </a:prstGeom>
          <a:noFill/>
          <a:ln>
            <a:noFill/>
          </a:ln>
        </p:spPr>
        <p:txBody>
          <a:bodyPr spcFirstLastPara="1" wrap="square" lIns="94675" tIns="94675" rIns="94675" bIns="94675" anchor="t" anchorCtr="0">
            <a:noAutofit/>
          </a:bodyPr>
          <a:lstStyle/>
          <a:p>
            <a:pPr>
              <a:spcBef>
                <a:spcPts val="816"/>
              </a:spcBef>
              <a:buClr>
                <a:schemeClr val="dk1"/>
              </a:buClr>
              <a:buSzPts val="1400"/>
            </a:pPr>
            <a:r>
              <a:rPr lang="en-US"/>
              <a:t>Next we wanted to highlight the work we are doing to upskill the early childhood workforce through the Early Childhood Access Consortium for Equity. </a:t>
            </a:r>
          </a:p>
        </p:txBody>
      </p:sp>
      <p:sp>
        <p:nvSpPr>
          <p:cNvPr id="226" name="Google Shape;226;gcef5edf3d7_0_106:notes"/>
          <p:cNvSpPr txBox="1">
            <a:spLocks noGrp="1"/>
          </p:cNvSpPr>
          <p:nvPr>
            <p:ph type="sldNum" idx="12"/>
          </p:nvPr>
        </p:nvSpPr>
        <p:spPr>
          <a:xfrm>
            <a:off x="4239667" y="9064423"/>
            <a:ext cx="3243379" cy="477055"/>
          </a:xfrm>
          <a:prstGeom prst="rect">
            <a:avLst/>
          </a:prstGeom>
          <a:noFill/>
          <a:ln>
            <a:noFill/>
          </a:ln>
        </p:spPr>
        <p:txBody>
          <a:bodyPr spcFirstLastPara="1" wrap="square" lIns="94675" tIns="47312" rIns="94675" bIns="47312" anchor="b" anchorCtr="0">
            <a:noAutofit/>
          </a:bodyPr>
          <a:lstStyle/>
          <a:p>
            <a:pPr marL="0" marR="0" lvl="0" indent="0" algn="r" defTabSz="932871"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32871" rtl="0" eaLnBrk="1" fontAlgn="auto" latinLnBrk="0" hangingPunct="1">
                <a:lnSpc>
                  <a:spcPct val="100000"/>
                </a:lnSpc>
                <a:spcBef>
                  <a:spcPts val="0"/>
                </a:spcBef>
                <a:spcAft>
                  <a:spcPts val="0"/>
                </a:spcAft>
                <a:buClr>
                  <a:srgbClr val="000000"/>
                </a:buClr>
                <a:buSzPts val="1200"/>
                <a:buFontTx/>
                <a:buNone/>
                <a:tabLst/>
                <a:defRPr/>
              </a:pPr>
              <a:t>34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92321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I were to capture A Thriving Illinois in a couple of slides, we would have to start with this one—with the definition of “thriving” and its focus on an inclusive economy, broad prosperity and equitable paths to opportunity.  </a:t>
            </a:r>
          </a:p>
          <a:p>
            <a:endParaRPr lang="en-US"/>
          </a:p>
          <a:p>
            <a:r>
              <a:rPr lang="en-US"/>
              <a:t>We also recognize that higher education is the path to a  thriving Illinois and the recognition that educational equity and Illinois’ economic growth are inseparable. </a:t>
            </a:r>
          </a:p>
        </p:txBody>
      </p:sp>
      <p:sp>
        <p:nvSpPr>
          <p:cNvPr id="4" name="Slide Number Placeholder 3"/>
          <p:cNvSpPr>
            <a:spLocks noGrp="1"/>
          </p:cNvSpPr>
          <p:nvPr>
            <p:ph type="sldNum" sz="quarter" idx="5"/>
          </p:nvPr>
        </p:nvSpPr>
        <p:spPr/>
        <p:txBody>
          <a:bodyPr/>
          <a:lstStyle/>
          <a:p>
            <a:pPr marL="0" marR="0" lvl="0" indent="0" algn="r" defTabSz="922983" rtl="0" eaLnBrk="1" fontAlgn="auto" latinLnBrk="0" hangingPunct="1">
              <a:lnSpc>
                <a:spcPct val="100000"/>
              </a:lnSpc>
              <a:spcBef>
                <a:spcPts val="0"/>
              </a:spcBef>
              <a:spcAft>
                <a:spcPts val="0"/>
              </a:spcAft>
              <a:buClrTx/>
              <a:buSzTx/>
              <a:buFont typeface="Arial"/>
              <a:buNone/>
              <a:tabLst/>
              <a:defRPr/>
            </a:pPr>
            <a:fld id="{78EFA1B6-0D7F-4AAC-8C39-D40E453D82A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22983" rtl="0" eaLnBrk="1" fontAlgn="auto" latinLnBrk="0" hangingPunct="1">
                <a:lnSpc>
                  <a:spcPct val="100000"/>
                </a:lnSpc>
                <a:spcBef>
                  <a:spcPts val="0"/>
                </a:spcBef>
                <a:spcAft>
                  <a:spcPts val="0"/>
                </a:spcAft>
                <a:buClrTx/>
                <a:buSzTx/>
                <a:buFont typeface="Arial"/>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98532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32767" rtl="0" eaLnBrk="1" fontAlgn="auto" latinLnBrk="0" hangingPunct="1">
              <a:lnSpc>
                <a:spcPct val="100000"/>
              </a:lnSpc>
              <a:spcBef>
                <a:spcPts val="0"/>
              </a:spcBef>
              <a:spcAft>
                <a:spcPts val="0"/>
              </a:spcAft>
              <a:buClr>
                <a:srgbClr val="000000"/>
              </a:buClr>
              <a:buSzTx/>
              <a:buFont typeface="Arial"/>
              <a:buNone/>
              <a:tabLst/>
              <a:defRPr/>
            </a:pPr>
            <a:fld id="{69021671-45A6-4D3D-9B77-8207E84A22CB}" type="slidenum">
              <a:rPr kumimoji="0" lang="en-US" sz="1400"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32767"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2965194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32767" rtl="0" eaLnBrk="1" fontAlgn="auto" latinLnBrk="0" hangingPunct="1">
              <a:lnSpc>
                <a:spcPct val="100000"/>
              </a:lnSpc>
              <a:spcBef>
                <a:spcPts val="0"/>
              </a:spcBef>
              <a:spcAft>
                <a:spcPts val="0"/>
              </a:spcAft>
              <a:buClr>
                <a:srgbClr val="000000"/>
              </a:buClr>
              <a:buSzTx/>
              <a:buFont typeface="Arial"/>
              <a:buNone/>
              <a:tabLst/>
              <a:defRPr/>
            </a:pPr>
            <a:fld id="{69021671-45A6-4D3D-9B77-8207E84A22CB}" type="slidenum">
              <a:rPr kumimoji="0" lang="en-US" sz="1400"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32767"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1925831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2871" rtl="0" eaLnBrk="1" fontAlgn="auto" latinLnBrk="0" hangingPunct="1">
              <a:lnSpc>
                <a:spcPct val="100000"/>
              </a:lnSpc>
              <a:spcBef>
                <a:spcPts val="0"/>
              </a:spcBef>
              <a:spcAft>
                <a:spcPts val="0"/>
              </a:spcAft>
              <a:buClrTx/>
              <a:buSzTx/>
              <a:buFontTx/>
              <a:buNone/>
              <a:tabLst/>
              <a:defRPr/>
            </a:pPr>
            <a:fld id="{78EFA1B6-0D7F-4AAC-8C39-D40E453D82A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32871"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82740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32871" rtl="0" eaLnBrk="1" fontAlgn="auto" latinLnBrk="0" hangingPunct="1">
              <a:lnSpc>
                <a:spcPct val="100000"/>
              </a:lnSpc>
              <a:spcBef>
                <a:spcPts val="0"/>
              </a:spcBef>
              <a:spcAft>
                <a:spcPts val="0"/>
              </a:spcAft>
              <a:buClr>
                <a:srgbClr val="000000"/>
              </a:buClr>
              <a:buSzTx/>
              <a:buFontTx/>
              <a:buNone/>
              <a:tabLst/>
              <a:defRPr/>
            </a:pPr>
            <a:fld id="{78EFA1B6-0D7F-4AAC-8C39-D40E453D82AA}"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32871" rtl="0" eaLnBrk="1" fontAlgn="auto" latinLnBrk="0" hangingPunct="1">
                <a:lnSpc>
                  <a:spcPct val="100000"/>
                </a:lnSpc>
                <a:spcBef>
                  <a:spcPts val="0"/>
                </a:spcBef>
                <a:spcAft>
                  <a:spcPts val="0"/>
                </a:spcAft>
                <a:buClr>
                  <a:srgbClr val="000000"/>
                </a:buClr>
                <a:buSzTx/>
                <a:buFontTx/>
                <a:buNone/>
                <a:tabLst/>
                <a:defRPr/>
              </a:pPr>
              <a:t>38</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68094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5"/>
          </p:nvPr>
        </p:nvSpPr>
        <p:spPr/>
        <p:txBody>
          <a:bodyPr/>
          <a:lstStyle/>
          <a:p>
            <a:pPr marL="0" marR="0" lvl="0" indent="0" algn="l" defTabSz="932871" rtl="0" eaLnBrk="1" fontAlgn="auto" latinLnBrk="0" hangingPunct="1">
              <a:lnSpc>
                <a:spcPct val="100000"/>
              </a:lnSpc>
              <a:spcBef>
                <a:spcPts val="0"/>
              </a:spcBef>
              <a:spcAft>
                <a:spcPts val="0"/>
              </a:spcAft>
              <a:buClr>
                <a:srgbClr val="000000"/>
              </a:buClr>
              <a:buSzTx/>
              <a:buFontTx/>
              <a:buNone/>
              <a:tabLst/>
              <a:defRPr/>
            </a:pPr>
            <a:fld id="{78EFA1B6-0D7F-4AAC-8C39-D40E453D82AA}"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32871" rtl="0" eaLnBrk="1" fontAlgn="auto" latinLnBrk="0" hangingPunct="1">
                <a:lnSpc>
                  <a:spcPct val="100000"/>
                </a:lnSpc>
                <a:spcBef>
                  <a:spcPts val="0"/>
                </a:spcBef>
                <a:spcAft>
                  <a:spcPts val="0"/>
                </a:spcAft>
                <a:buClr>
                  <a:srgbClr val="000000"/>
                </a:buClr>
                <a:buSzTx/>
                <a:buFontTx/>
                <a:buNone/>
                <a:tabLst/>
                <a:defRPr/>
              </a:pPr>
              <a:t>39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43954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32871" rtl="0" eaLnBrk="1" fontAlgn="auto" latinLnBrk="0" hangingPunct="1">
              <a:lnSpc>
                <a:spcPct val="100000"/>
              </a:lnSpc>
              <a:spcBef>
                <a:spcPts val="0"/>
              </a:spcBef>
              <a:spcAft>
                <a:spcPts val="0"/>
              </a:spcAft>
              <a:buClr>
                <a:srgbClr val="000000"/>
              </a:buClr>
              <a:buSzTx/>
              <a:buFontTx/>
              <a:buNone/>
              <a:tabLst/>
              <a:defRPr/>
            </a:pPr>
            <a:fld id="{78EFA1B6-0D7F-4AAC-8C39-D40E453D82AA}"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32871" rtl="0" eaLnBrk="1" fontAlgn="auto" latinLnBrk="0" hangingPunct="1">
                <a:lnSpc>
                  <a:spcPct val="100000"/>
                </a:lnSpc>
                <a:spcBef>
                  <a:spcPts val="0"/>
                </a:spcBef>
                <a:spcAft>
                  <a:spcPts val="0"/>
                </a:spcAft>
                <a:buClr>
                  <a:srgbClr val="000000"/>
                </a:buClr>
                <a:buSzTx/>
                <a:buFontTx/>
                <a:buNone/>
                <a:tabLst/>
                <a:defRPr/>
              </a:pPr>
              <a:t>40</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3124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strategies outlined in this plan are designed to close equity gaps, build stronger financial futures, and increase talent and innovation to drive economic growth.  </a:t>
            </a:r>
          </a:p>
          <a:p>
            <a:endParaRPr lang="en-US"/>
          </a:p>
          <a:p>
            <a:r>
              <a:rPr lang="en-US"/>
              <a:t>We outlined 25 strategies in the full plan.  We’re going to highlight just a few in the presentation today, but as you will see all are grounded in equity.</a:t>
            </a:r>
          </a:p>
        </p:txBody>
      </p:sp>
      <p:sp>
        <p:nvSpPr>
          <p:cNvPr id="4" name="Slide Number Placeholder 3"/>
          <p:cNvSpPr>
            <a:spLocks noGrp="1"/>
          </p:cNvSpPr>
          <p:nvPr>
            <p:ph type="sldNum" sz="quarter" idx="5"/>
          </p:nvPr>
        </p:nvSpPr>
        <p:spPr/>
        <p:txBody>
          <a:bodyPr/>
          <a:lstStyle/>
          <a:p>
            <a:pPr marL="0" marR="0" lvl="0" indent="0" algn="r" defTabSz="922983" rtl="0" eaLnBrk="1" fontAlgn="auto" latinLnBrk="0" hangingPunct="1">
              <a:lnSpc>
                <a:spcPct val="100000"/>
              </a:lnSpc>
              <a:spcBef>
                <a:spcPts val="0"/>
              </a:spcBef>
              <a:spcAft>
                <a:spcPts val="0"/>
              </a:spcAft>
              <a:buClrTx/>
              <a:buSzTx/>
              <a:buFont typeface="Arial"/>
              <a:buNone/>
              <a:tabLst/>
              <a:defRPr/>
            </a:pPr>
            <a:fld id="{78EFA1B6-0D7F-4AAC-8C39-D40E453D82A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22983" rtl="0" eaLnBrk="1" fontAlgn="auto" latinLnBrk="0" hangingPunct="1">
                <a:lnSpc>
                  <a:spcPct val="100000"/>
                </a:lnSpc>
                <a:spcBef>
                  <a:spcPts val="0"/>
                </a:spcBef>
                <a:spcAft>
                  <a:spcPts val="0"/>
                </a:spcAft>
                <a:buClrTx/>
                <a:buSzTx/>
                <a:buFont typeface="Arial"/>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68712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with attainment-the percentage of adults with a post-secondary degree or credential. </a:t>
            </a:r>
          </a:p>
          <a:p>
            <a:r>
              <a:rPr lang="en-US"/>
              <a:t>Here –maps of adults over age 25 with an associate degree or higher.</a:t>
            </a:r>
          </a:p>
          <a:p>
            <a:r>
              <a:rPr lang="en-US"/>
              <a:t>In the 2013, as you see on the map on the left, 39% of adults had an associate or higher, and by 2021, 44% did.</a:t>
            </a:r>
          </a:p>
          <a:p>
            <a:r>
              <a:rPr lang="en-US"/>
              <a:t>But you can see wide variation across the state, with the darker areas representing larger percentages with degrees.</a:t>
            </a:r>
          </a:p>
          <a:p>
            <a:r>
              <a:rPr lang="en-US"/>
              <a:t>Map on the right—range from 21% (Brown) to the top county at 58% (DuPage)</a:t>
            </a:r>
          </a:p>
          <a:p>
            <a:r>
              <a:rPr lang="en-US"/>
              <a:t>The good news is that every county experienced positive growth in attainment between 2013 and 2021</a:t>
            </a:r>
            <a:endParaRPr lang="en-US" sz="1200"/>
          </a:p>
          <a:p>
            <a:r>
              <a:rPr lang="en-US" sz="1200"/>
              <a:t>But we don’t have equitable paths to opportunity across the state without access to higher education</a:t>
            </a:r>
          </a:p>
          <a:p>
            <a:endParaRPr lang="en-US" sz="1200"/>
          </a:p>
          <a:p>
            <a:r>
              <a:rPr lang="en-US" sz="1200"/>
              <a:t>Would also note that maps come from interactive tools on IBHE’s website—can look at all the data for each year from 2010 forward; at multiple educational levels; for each county; with comparisons.</a:t>
            </a:r>
            <a:endParaRPr lang="en-US"/>
          </a:p>
        </p:txBody>
      </p:sp>
      <p:sp>
        <p:nvSpPr>
          <p:cNvPr id="4" name="Slide Number Placeholder 3"/>
          <p:cNvSpPr>
            <a:spLocks noGrp="1"/>
          </p:cNvSpPr>
          <p:nvPr>
            <p:ph type="sldNum" sz="quarter" idx="5"/>
          </p:nvPr>
        </p:nvSpPr>
        <p:spPr/>
        <p:txBody>
          <a:bodyPr/>
          <a:lstStyle/>
          <a:p>
            <a:pPr marL="0" marR="0" lvl="0" indent="0" algn="r" defTabSz="932767" rtl="0" eaLnBrk="1" fontAlgn="auto" latinLnBrk="0" hangingPunct="1">
              <a:lnSpc>
                <a:spcPct val="100000"/>
              </a:lnSpc>
              <a:spcBef>
                <a:spcPts val="0"/>
              </a:spcBef>
              <a:spcAft>
                <a:spcPts val="0"/>
              </a:spcAft>
              <a:buClrTx/>
              <a:buSzTx/>
              <a:buFontTx/>
              <a:buNone/>
              <a:tabLst/>
              <a:defRPr/>
            </a:pPr>
            <a:fld id="{78EFA1B6-0D7F-4AAC-8C39-D40E453D82A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27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739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t>Cutting geography another way, we have comparisons for adults in rural compared to non-rural communities.  We see that rural adults are less likely to have a Bachelor’s degree but more likely to have an associate or some college than adults from non-rural areas.  We also see that more rural adults have a high school diploma, GED, or less education than non-rural adults.  </a:t>
            </a:r>
          </a:p>
          <a:p>
            <a:endParaRPr lang="en-US"/>
          </a:p>
        </p:txBody>
      </p:sp>
      <p:sp>
        <p:nvSpPr>
          <p:cNvPr id="4" name="Slide Number Placeholder 3"/>
          <p:cNvSpPr>
            <a:spLocks noGrp="1"/>
          </p:cNvSpPr>
          <p:nvPr>
            <p:ph type="sldNum" sz="quarter" idx="5"/>
          </p:nvPr>
        </p:nvSpPr>
        <p:spPr/>
        <p:txBody>
          <a:bodyPr/>
          <a:lstStyle/>
          <a:p>
            <a:pPr marL="0" marR="0" lvl="0" indent="0" algn="r" defTabSz="932767" rtl="0" eaLnBrk="1" fontAlgn="auto" latinLnBrk="0" hangingPunct="1">
              <a:lnSpc>
                <a:spcPct val="100000"/>
              </a:lnSpc>
              <a:spcBef>
                <a:spcPts val="0"/>
              </a:spcBef>
              <a:spcAft>
                <a:spcPts val="0"/>
              </a:spcAft>
              <a:buClrTx/>
              <a:buSzTx/>
              <a:buFontTx/>
              <a:buNone/>
              <a:tabLst/>
              <a:defRPr/>
            </a:pPr>
            <a:fld id="{78EFA1B6-0D7F-4AAC-8C39-D40E453D82A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27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38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The disparities in attainment outcomes are stark when we disaggregate by race/ethnicity.  While 48% of white adults have a degree, only 31% of African American and 22% of Latino do.</a:t>
            </a:r>
          </a:p>
          <a:p>
            <a:endParaRPr lang="en-US" sz="1200"/>
          </a:p>
          <a:p>
            <a:r>
              <a:rPr lang="en-US" sz="1200"/>
              <a:t>Equally significant are the percent of adults who started college but never received a degree: 21% of white, 28% of African American and 17% of Latino adults.  That represents 323,389 African Americans, 207,682 Latinos, and 1,159,865 white adults.</a:t>
            </a:r>
          </a:p>
          <a:p>
            <a:endParaRPr lang="en-US" sz="1200"/>
          </a:p>
          <a:p>
            <a:r>
              <a:rPr lang="en-US" sz="1200"/>
              <a:t>Another 42% of African Americans, 64% of Latinx, and 32% of white adults have a high school diploma, equivalent or less education.</a:t>
            </a:r>
          </a:p>
          <a:p>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sz="1200">
                <a:highlight>
                  <a:srgbClr val="FFFF00"/>
                </a:highlight>
              </a:rPr>
              <a:t>This shows us the tremendous opportunity we have by better serving adults in our higher ed system closing historical equity gaps. </a:t>
            </a:r>
          </a:p>
          <a:p>
            <a:endParaRPr lang="en-US" sz="1200">
              <a:highlight>
                <a:srgbClr val="FFFF00"/>
              </a:highlight>
            </a:endParaRPr>
          </a:p>
          <a:p>
            <a:r>
              <a:rPr lang="en-US" sz="1200">
                <a:highlight>
                  <a:srgbClr val="FFFF00"/>
                </a:highlight>
              </a:rPr>
              <a:t>Let’s look more closely at the equity gaps.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EFA1B6-0D7F-4AAC-8C39-D40E453D82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49523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a look at the experience of African American students. </a:t>
            </a:r>
          </a:p>
          <a:p>
            <a:endParaRPr lang="en-US"/>
          </a:p>
          <a:p>
            <a:r>
              <a:rPr lang="en-US"/>
              <a:t>Between 2013 and 2019, enrollment dropped 34% for African Americans at the same time that enrollment for white undergraduates dropped by 26%. And this is even before the disparate impact of COVID.   Now we have the impact of COVID and enrollment dropped even more.  There are now 40,000 few African American students enrolled than there were in 2013.  That is a 37% drop in African American undergraduate students compared to 34% decline in white students.  </a:t>
            </a:r>
          </a:p>
          <a:p>
            <a:endParaRPr lang="en-US"/>
          </a:p>
          <a:p>
            <a:r>
              <a:rPr lang="en-US"/>
              <a:t>We know from other IBHE analysis that African American students have less access to early college experiences and are more likely placed in developmental education, less likely to be retained and advanced in class status.</a:t>
            </a:r>
          </a:p>
          <a:p>
            <a:endParaRPr lang="en-US"/>
          </a:p>
          <a:p>
            <a:r>
              <a:rPr lang="en-US"/>
              <a:t>All this leads to dramatic and persistent gaps in the rates institutions graduate students, which you can see on the charts on the right.  </a:t>
            </a:r>
          </a:p>
        </p:txBody>
      </p:sp>
      <p:sp>
        <p:nvSpPr>
          <p:cNvPr id="4" name="Slide Number Placeholder 3"/>
          <p:cNvSpPr>
            <a:spLocks noGrp="1"/>
          </p:cNvSpPr>
          <p:nvPr>
            <p:ph type="sldNum" sz="quarter" idx="5"/>
          </p:nvPr>
        </p:nvSpPr>
        <p:spPr/>
        <p:txBody>
          <a:bodyPr/>
          <a:lstStyle/>
          <a:p>
            <a:pPr marL="0" marR="0" lvl="0" indent="0" algn="r" defTabSz="922983" rtl="0" eaLnBrk="1" fontAlgn="auto" latinLnBrk="0" hangingPunct="1">
              <a:lnSpc>
                <a:spcPct val="100000"/>
              </a:lnSpc>
              <a:spcBef>
                <a:spcPts val="0"/>
              </a:spcBef>
              <a:spcAft>
                <a:spcPts val="0"/>
              </a:spcAft>
              <a:buClrTx/>
              <a:buSzTx/>
              <a:buFont typeface="Arial"/>
              <a:buNone/>
              <a:tabLst/>
              <a:defRPr/>
            </a:pPr>
            <a:fld id="{78EFA1B6-0D7F-4AAC-8C39-D40E453D82A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22983" rtl="0" eaLnBrk="1" fontAlgn="auto" latinLnBrk="0" hangingPunct="1">
                <a:lnSpc>
                  <a:spcPct val="100000"/>
                </a:lnSpc>
                <a:spcBef>
                  <a:spcPts val="0"/>
                </a:spcBef>
                <a:spcAft>
                  <a:spcPts val="0"/>
                </a:spcAft>
                <a:buClrTx/>
                <a:buSzTx/>
                <a:buFont typeface="Arial"/>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34429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Next, as we look at the experiences of Latinx students, we see enrollment has increased by 3% since 2013, with just over 122,000 student enrolled.  But you can see the pandemic impact here—in 2019, just over 128,000 Latinx students were enrolled.</a:t>
            </a:r>
          </a:p>
          <a:p>
            <a:endParaRPr lang="en-US"/>
          </a:p>
          <a:p>
            <a:r>
              <a:rPr lang="en-US"/>
              <a:t>However, our analysis shows that gaps exist in the rates institutions retain and advance Latinx students compared to white students, which means that we see that institutional gaps in completion rates exist, and persist over time.   The good news is that completion rates at public universities increased from 52.3% in 2019 to 53.1% in 2021.  </a:t>
            </a:r>
          </a:p>
        </p:txBody>
      </p:sp>
      <p:sp>
        <p:nvSpPr>
          <p:cNvPr id="4" name="Slide Number Placeholder 3"/>
          <p:cNvSpPr>
            <a:spLocks noGrp="1"/>
          </p:cNvSpPr>
          <p:nvPr>
            <p:ph type="sldNum" sz="quarter" idx="5"/>
          </p:nvPr>
        </p:nvSpPr>
        <p:spPr/>
        <p:txBody>
          <a:bodyPr/>
          <a:lstStyle/>
          <a:p>
            <a:pPr marL="0" marR="0" lvl="0" indent="0" algn="r" defTabSz="922983" rtl="0" eaLnBrk="1" fontAlgn="auto" latinLnBrk="0" hangingPunct="1">
              <a:lnSpc>
                <a:spcPct val="100000"/>
              </a:lnSpc>
              <a:spcBef>
                <a:spcPts val="0"/>
              </a:spcBef>
              <a:spcAft>
                <a:spcPts val="0"/>
              </a:spcAft>
              <a:buClrTx/>
              <a:buSzTx/>
              <a:buFont typeface="Arial"/>
              <a:buNone/>
              <a:tabLst/>
              <a:defRPr/>
            </a:pPr>
            <a:fld id="{78EFA1B6-0D7F-4AAC-8C39-D40E453D82A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22983" rtl="0" eaLnBrk="1" fontAlgn="auto" latinLnBrk="0" hangingPunct="1">
                <a:lnSpc>
                  <a:spcPct val="100000"/>
                </a:lnSpc>
                <a:spcBef>
                  <a:spcPts val="0"/>
                </a:spcBef>
                <a:spcAft>
                  <a:spcPts val="0"/>
                </a:spcAft>
                <a:buClrTx/>
                <a:buSzTx/>
                <a:buFont typeface="Arial"/>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88691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45061"/>
            <a:ext cx="10363200" cy="2167881"/>
          </a:xfrm>
          <a:prstGeom prst="rect">
            <a:avLst/>
          </a:prstGeom>
        </p:spPr>
        <p:txBody>
          <a:bodyPr anchor="b">
            <a:noAutofit/>
          </a:bodyPr>
          <a:lstStyle>
            <a:lvl1pPr>
              <a:lnSpc>
                <a:spcPct val="100000"/>
              </a:lnSpc>
              <a:defRPr sz="6000" cap="small" baseline="0">
                <a:solidFill>
                  <a:srgbClr val="0065A0"/>
                </a:solidFill>
                <a:latin typeface="Arial" panose="020B0604020202020204" pitchFamily="34" charset="0"/>
                <a:ea typeface="Verdana" panose="020B060403050404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4953000"/>
            <a:ext cx="8534400" cy="1219200"/>
          </a:xfrm>
          <a:prstGeom prst="rect">
            <a:avLst/>
          </a:prstGeom>
        </p:spPr>
        <p:txBody>
          <a:bodyPr>
            <a:normAutofit/>
          </a:bodyPr>
          <a:lstStyle>
            <a:lvl1pPr marL="0" indent="0" algn="ctr">
              <a:buNone/>
              <a:defRPr sz="2800">
                <a:solidFill>
                  <a:schemeClr val="tx1"/>
                </a:solidFill>
                <a:latin typeface="Times New Roman" panose="02020603050405020304" pitchFamily="18" charset="0"/>
                <a:ea typeface="Verdana" panose="020B060403050404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4576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8C0E-368E-469F-9B83-B9D869BACC3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6DE3AE-4C14-45A6-9056-BF5CEB337FE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1506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E90EEC-F053-4CAE-8EB0-238CAA77B327}"/>
              </a:ext>
            </a:extLst>
          </p:cNvPr>
          <p:cNvSpPr>
            <a:spLocks noGrp="1"/>
          </p:cNvSpPr>
          <p:nvPr>
            <p:ph type="title" hasCustomPrompt="1"/>
          </p:nvPr>
        </p:nvSpPr>
        <p:spPr>
          <a:xfrm>
            <a:off x="495300" y="18255"/>
            <a:ext cx="10128364" cy="1325563"/>
          </a:xfrm>
          <a:prstGeom prst="rect">
            <a:avLst/>
          </a:prstGeom>
        </p:spPr>
        <p:txBody>
          <a:bodyPr anchor="ctr" anchorCtr="0">
            <a:normAutofit/>
          </a:bodyPr>
          <a:lstStyle/>
          <a:p>
            <a:r>
              <a:rPr lang="en-US" sz="3200">
                <a:solidFill>
                  <a:schemeClr val="bg1"/>
                </a:solidFill>
                <a:effectLst>
                  <a:outerShdw blurRad="38100" dist="38100" dir="2700000" algn="tl">
                    <a:srgbClr val="000000">
                      <a:alpha val="43137"/>
                    </a:srgbClr>
                  </a:outerShdw>
                </a:effectLst>
                <a:latin typeface="Tw Cen MT" panose="020B0602020104020603" pitchFamily="34" charset="0"/>
              </a:rPr>
              <a:t>Header</a:t>
            </a:r>
            <a:endParaRPr lang="en-US" sz="3600">
              <a:solidFill>
                <a:schemeClr val="bg1"/>
              </a:solidFill>
              <a:effectLst>
                <a:outerShdw blurRad="38100" dist="38100" dir="2700000" algn="tl">
                  <a:srgbClr val="000000">
                    <a:alpha val="43137"/>
                  </a:srgbClr>
                </a:outerShdw>
              </a:effectLst>
              <a:latin typeface="Tw Cen MT" panose="020B0602020104020603" pitchFamily="34" charset="0"/>
            </a:endParaRPr>
          </a:p>
        </p:txBody>
      </p:sp>
      <p:sp>
        <p:nvSpPr>
          <p:cNvPr id="8" name="Content Placeholder 2">
            <a:extLst>
              <a:ext uri="{FF2B5EF4-FFF2-40B4-BE49-F238E27FC236}">
                <a16:creationId xmlns:a16="http://schemas.microsoft.com/office/drawing/2014/main" id="{AF64377F-955F-45EB-8379-0D74804657DF}"/>
              </a:ext>
            </a:extLst>
          </p:cNvPr>
          <p:cNvSpPr>
            <a:spLocks noGrp="1"/>
          </p:cNvSpPr>
          <p:nvPr>
            <p:ph idx="1"/>
          </p:nvPr>
        </p:nvSpPr>
        <p:spPr>
          <a:xfrm>
            <a:off x="495300" y="1708394"/>
            <a:ext cx="11201400" cy="4739297"/>
          </a:xfrm>
          <a:prstGeom prst="rect">
            <a:avLst/>
          </a:prstGeom>
        </p:spPr>
        <p:txBody>
          <a:bodyPr>
            <a:normAutofit/>
          </a:bodyPr>
          <a:lstStyle/>
          <a:p>
            <a:endParaRPr lang="en-US" sz="2400">
              <a:latin typeface="Tw Cen MT" panose="020B0602020104020603" pitchFamily="34" charset="0"/>
            </a:endParaRPr>
          </a:p>
        </p:txBody>
      </p:sp>
      <p:sp>
        <p:nvSpPr>
          <p:cNvPr id="9" name="Slide Number Placeholder 14">
            <a:extLst>
              <a:ext uri="{FF2B5EF4-FFF2-40B4-BE49-F238E27FC236}">
                <a16:creationId xmlns:a16="http://schemas.microsoft.com/office/drawing/2014/main" id="{248D2990-EF2E-4BCB-A78D-6BD92C51E021}"/>
              </a:ext>
            </a:extLst>
          </p:cNvPr>
          <p:cNvSpPr>
            <a:spLocks noGrp="1"/>
          </p:cNvSpPr>
          <p:nvPr>
            <p:ph type="sldNum" sz="quarter" idx="12"/>
          </p:nvPr>
        </p:nvSpPr>
        <p:spPr>
          <a:xfrm>
            <a:off x="11459095" y="6419361"/>
            <a:ext cx="602671" cy="318784"/>
          </a:xfrm>
          <a:prstGeom prst="rect">
            <a:avLst/>
          </a:prstGeom>
        </p:spPr>
        <p:txBody>
          <a:bodyPr/>
          <a:lstStyle>
            <a:lvl1pPr algn="r">
              <a:defRPr/>
            </a:lvl1pPr>
          </a:lstStyle>
          <a:p>
            <a:fld id="{88CE7937-128E-4595-8BDA-0229FEBE1BCA}" type="slidenum">
              <a:rPr lang="en-US" smtClean="0">
                <a:solidFill>
                  <a:srgbClr val="015D83"/>
                </a:solidFill>
                <a:latin typeface="Tw Cen MT" panose="020B0602020104020603" pitchFamily="34" charset="0"/>
              </a:rPr>
              <a:pPr/>
              <a:t>‹#›</a:t>
            </a:fld>
            <a:endParaRPr lang="en-US">
              <a:solidFill>
                <a:srgbClr val="015D83"/>
              </a:solidFill>
              <a:latin typeface="Tw Cen MT" panose="020B0602020104020603" pitchFamily="34" charset="0"/>
            </a:endParaRPr>
          </a:p>
        </p:txBody>
      </p:sp>
    </p:spTree>
    <p:extLst>
      <p:ext uri="{BB962C8B-B14F-4D97-AF65-F5344CB8AC3E}">
        <p14:creationId xmlns:p14="http://schemas.microsoft.com/office/powerpoint/2010/main" val="878493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457432" y="6419361"/>
            <a:ext cx="603504" cy="318784"/>
          </a:xfrm>
        </p:spPr>
        <p:txBody>
          <a:bodyPr/>
          <a:lstStyle>
            <a:lvl1pPr algn="r">
              <a:defRPr/>
            </a:lvl1pPr>
          </a:lstStyle>
          <a:p>
            <a:fld id="{DA3191F6-569B-43B6-BFE8-E208C1B6C7B8}" type="slidenum">
              <a:rPr lang="en-US" smtClean="0"/>
              <a:pPr/>
              <a:t>‹#›</a:t>
            </a:fld>
            <a:endParaRPr lang="en-US"/>
          </a:p>
        </p:txBody>
      </p:sp>
    </p:spTree>
    <p:extLst>
      <p:ext uri="{BB962C8B-B14F-4D97-AF65-F5344CB8AC3E}">
        <p14:creationId xmlns:p14="http://schemas.microsoft.com/office/powerpoint/2010/main" val="428912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6496" y="76200"/>
            <a:ext cx="10959008" cy="763488"/>
          </a:xfrm>
          <a:prstGeom prst="rect">
            <a:avLst/>
          </a:prstGeom>
        </p:spPr>
        <p:txBody>
          <a:bodyPr/>
          <a:lstStyle>
            <a:lvl1pPr>
              <a:lnSpc>
                <a:spcPct val="100000"/>
              </a:lnSpc>
              <a:defRPr sz="4000" cap="small" baseline="0">
                <a:solidFill>
                  <a:srgbClr val="0065A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914401"/>
            <a:ext cx="10972800" cy="5211763"/>
          </a:xfrm>
          <a:prstGeom prst="rect">
            <a:avLst/>
          </a:prstGeom>
        </p:spPr>
        <p:txBody>
          <a:bodyPr/>
          <a:lstStyle>
            <a:lvl1pPr>
              <a:spcBef>
                <a:spcPts val="0"/>
              </a:spcBef>
              <a:defRPr sz="2800">
                <a:latin typeface="Times New Roman" panose="02020603050405020304" pitchFamily="18" charset="0"/>
                <a:cs typeface="Times New Roman" panose="02020603050405020304" pitchFamily="18" charset="0"/>
              </a:defRPr>
            </a:lvl1pPr>
            <a:lvl2pPr marL="742950" indent="-285750">
              <a:spcBef>
                <a:spcPts val="0"/>
              </a:spcBef>
              <a:buFont typeface="Wingdings" panose="05000000000000000000" pitchFamily="2" charset="2"/>
              <a:buChar char="§"/>
              <a:defRPr sz="2600">
                <a:latin typeface="Times New Roman" panose="02020603050405020304" pitchFamily="18" charset="0"/>
                <a:cs typeface="Times New Roman" panose="02020603050405020304" pitchFamily="18" charset="0"/>
              </a:defRPr>
            </a:lvl2pPr>
            <a:lvl3pPr marL="1143000" indent="-228600">
              <a:spcBef>
                <a:spcPts val="0"/>
              </a:spcBef>
              <a:buFont typeface="Courier New" panose="02070309020205020404" pitchFamily="49" charset="0"/>
              <a:buChar char="o"/>
              <a:defRPr sz="2400">
                <a:latin typeface="Times New Roman" panose="02020603050405020304" pitchFamily="18" charset="0"/>
                <a:cs typeface="Times New Roman" panose="02020603050405020304" pitchFamily="18" charset="0"/>
              </a:defRPr>
            </a:lvl3pPr>
            <a:lvl4pPr marL="1600200" indent="-228600">
              <a:spcBef>
                <a:spcPts val="0"/>
              </a:spcBef>
              <a:buFont typeface="Arial" panose="020B0604020202020204" pitchFamily="34" charset="0"/>
              <a:buChar char="•"/>
              <a:defRPr sz="2200">
                <a:latin typeface="Times New Roman" panose="02020603050405020304" pitchFamily="18" charset="0"/>
                <a:cs typeface="Times New Roman" panose="02020603050405020304" pitchFamily="18" charset="0"/>
              </a:defRPr>
            </a:lvl4pPr>
            <a:lvl5pPr marL="2057400" indent="-228600">
              <a:spcBef>
                <a:spcPts val="0"/>
              </a:spcBef>
              <a:buFont typeface="Wingdings" panose="05000000000000000000" pitchFamily="2" charset="2"/>
              <a:buChar char="§"/>
              <a:defRPr sz="2000">
                <a:latin typeface="Times New Roman" panose="02020603050405020304" pitchFamily="18" charset="0"/>
                <a:cs typeface="Times New Roman" panose="02020603050405020304" pitchFamily="18" charset="0"/>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7921" t="19406" r="10067" b="19220"/>
          <a:stretch/>
        </p:blipFill>
        <p:spPr>
          <a:xfrm>
            <a:off x="10363199" y="5943599"/>
            <a:ext cx="1638299" cy="804365"/>
          </a:xfrm>
          <a:prstGeom prst="rect">
            <a:avLst/>
          </a:prstGeom>
          <a:ln>
            <a:noFill/>
          </a:ln>
        </p:spPr>
      </p:pic>
    </p:spTree>
    <p:extLst>
      <p:ext uri="{BB962C8B-B14F-4D97-AF65-F5344CB8AC3E}">
        <p14:creationId xmlns:p14="http://schemas.microsoft.com/office/powerpoint/2010/main" val="112397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1371601"/>
            <a:ext cx="10363200" cy="2505075"/>
          </a:xfrm>
          <a:prstGeom prst="rect">
            <a:avLst/>
          </a:prstGeom>
        </p:spPr>
        <p:txBody>
          <a:bodyPr anchor="b"/>
          <a:lstStyle>
            <a:lvl1pPr algn="ctr" defTabSz="914400" rtl="0" eaLnBrk="1" latinLnBrk="0" hangingPunct="1">
              <a:lnSpc>
                <a:spcPct val="100000"/>
              </a:lnSpc>
              <a:spcBef>
                <a:spcPct val="0"/>
              </a:spcBef>
              <a:buNone/>
              <a:defRPr lang="en-US" sz="4800" b="1" kern="1200" dirty="0" smtClean="0">
                <a:solidFill>
                  <a:srgbClr val="0065A0"/>
                </a:solidFill>
                <a:effectLst>
                  <a:outerShdw blurRad="63500" dist="38100" dir="5400000" algn="t" rotWithShape="0">
                    <a:prstClr val="black">
                      <a:alpha val="25000"/>
                    </a:prstClr>
                  </a:outerShdw>
                </a:effectLst>
                <a:latin typeface="Arial" panose="020B0604020202020204" pitchFamily="34" charset="0"/>
                <a:ea typeface="Verdana" panose="020B060403050404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4068764"/>
            <a:ext cx="10363200" cy="1131887"/>
          </a:xfrm>
          <a:prstGeom prst="rect">
            <a:avLst/>
          </a:prstGeom>
        </p:spPr>
        <p:txBody>
          <a:bodyPr anchor="t">
            <a:normAutofit/>
          </a:bodyPr>
          <a:lstStyle>
            <a:lvl1pPr marL="0" indent="0" algn="ctr">
              <a:buNone/>
              <a:defRPr sz="2400">
                <a:solidFill>
                  <a:schemeClr val="tx1"/>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Oval 6"/>
          <p:cNvSpPr/>
          <p:nvPr/>
        </p:nvSpPr>
        <p:spPr>
          <a:xfrm>
            <a:off x="5994400" y="3924300"/>
            <a:ext cx="113029" cy="84772"/>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1" y="3924300"/>
            <a:ext cx="113029" cy="84772"/>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5" name="Picture 4">
            <a:extLst>
              <a:ext uri="{FF2B5EF4-FFF2-40B4-BE49-F238E27FC236}">
                <a16:creationId xmlns:a16="http://schemas.microsoft.com/office/drawing/2014/main" id="{7AED96B6-767B-A130-4298-260448C8446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1" t="19406" r="10067" b="19220"/>
          <a:stretch/>
        </p:blipFill>
        <p:spPr>
          <a:xfrm>
            <a:off x="10363199" y="5943599"/>
            <a:ext cx="1638299" cy="804365"/>
          </a:xfrm>
          <a:prstGeom prst="rect">
            <a:avLst/>
          </a:prstGeom>
          <a:ln>
            <a:noFill/>
          </a:ln>
        </p:spPr>
      </p:pic>
    </p:spTree>
    <p:extLst>
      <p:ext uri="{BB962C8B-B14F-4D97-AF65-F5344CB8AC3E}">
        <p14:creationId xmlns:p14="http://schemas.microsoft.com/office/powerpoint/2010/main" val="142336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990600"/>
            <a:ext cx="5384800" cy="51355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400">
                <a:latin typeface="Times New Roman" panose="02020603050405020304" pitchFamily="18" charset="0"/>
                <a:cs typeface="Times New Roman" panose="02020603050405020304" pitchFamily="18" charset="0"/>
              </a:defRPr>
            </a:lvl1pPr>
            <a:lvl2pPr marL="7429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2000">
                <a:latin typeface="Times New Roman" panose="02020603050405020304" pitchFamily="18" charset="0"/>
                <a:cs typeface="Times New Roman" panose="02020603050405020304" pitchFamily="18" charset="0"/>
              </a:defRPr>
            </a:lvl2pPr>
            <a:lvl3pPr marL="1143000" marR="0" indent="-22860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sz="1800">
                <a:latin typeface="Times New Roman" panose="02020603050405020304" pitchFamily="18" charset="0"/>
                <a:cs typeface="Times New Roman" panose="02020603050405020304" pitchFamily="18" charset="0"/>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a:latin typeface="Times New Roman" panose="02020603050405020304" pitchFamily="18" charset="0"/>
                <a:cs typeface="Times New Roman" panose="02020603050405020304" pitchFamily="18" charset="0"/>
              </a:defRPr>
            </a:lvl4pPr>
            <a:lvl5pPr marL="20574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4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3"/>
          </p:nvPr>
        </p:nvSpPr>
        <p:spPr>
          <a:xfrm>
            <a:off x="623392" y="990600"/>
            <a:ext cx="5388864" cy="5135880"/>
          </a:xfrm>
          <a:prstGeom prst="rect">
            <a:avLst/>
          </a:prstGeom>
        </p:spPr>
        <p:txBody>
          <a:bodyPr/>
          <a:lstStyle>
            <a:lvl1pPr>
              <a:defRPr>
                <a:latin typeface="Times New Roman" panose="02020603050405020304" pitchFamily="18" charset="0"/>
                <a:cs typeface="Times New Roman" panose="02020603050405020304" pitchFamily="18" charset="0"/>
              </a:defRPr>
            </a:lvl1pPr>
            <a:lvl2pPr marL="742950" indent="-285750">
              <a:buFont typeface="Wingdings" panose="05000000000000000000" pitchFamily="2" charset="2"/>
              <a:buChar char="§"/>
              <a:defRPr sz="2000">
                <a:latin typeface="Times New Roman" panose="02020603050405020304" pitchFamily="18" charset="0"/>
                <a:cs typeface="Times New Roman" panose="02020603050405020304" pitchFamily="18" charset="0"/>
              </a:defRPr>
            </a:lvl2pPr>
            <a:lvl3pPr marL="1143000" indent="-228600">
              <a:buFont typeface="Courier New" panose="02070309020205020404" pitchFamily="49" charset="0"/>
              <a:buChar char="o"/>
              <a:defRPr sz="1800">
                <a:latin typeface="Times New Roman" panose="02020603050405020304" pitchFamily="18" charset="0"/>
                <a:cs typeface="Times New Roman" panose="02020603050405020304" pitchFamily="18" charset="0"/>
              </a:defRPr>
            </a:lvl3pPr>
            <a:lvl4pPr marL="1600200" indent="-228600">
              <a:buFont typeface="Arial" panose="020B0604020202020204" pitchFamily="34" charset="0"/>
              <a:buChar char="•"/>
              <a:defRPr>
                <a:latin typeface="Times New Roman" panose="02020603050405020304" pitchFamily="18" charset="0"/>
                <a:cs typeface="Times New Roman" panose="02020603050405020304" pitchFamily="18" charset="0"/>
              </a:defRPr>
            </a:lvl4pPr>
            <a:lvl5pPr marL="2057400" indent="-228600">
              <a:buFont typeface="Wingdings" panose="05000000000000000000" pitchFamily="2" charset="2"/>
              <a:buChar char="§"/>
              <a:defRPr sz="14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616496" y="76200"/>
            <a:ext cx="10959008" cy="763488"/>
          </a:xfrm>
          <a:prstGeom prst="rect">
            <a:avLst/>
          </a:prstGeom>
        </p:spPr>
        <p:txBody>
          <a:bodyPr/>
          <a:lstStyle>
            <a:lvl1pPr>
              <a:lnSpc>
                <a:spcPct val="100000"/>
              </a:lnSpc>
              <a:defRPr sz="4000" cap="small" baseline="0">
                <a:solidFill>
                  <a:srgbClr val="0065A0"/>
                </a:solidFill>
                <a:latin typeface="Arial" panose="020B0604020202020204" pitchFamily="34" charset="0"/>
                <a:ea typeface="Verdana" panose="020B0604030504040204" pitchFamily="34" charset="0"/>
                <a:cs typeface="Arial"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6F464E34-DE70-A6A8-BA95-6FFCA3A204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1" t="19406" r="10067" b="19220"/>
          <a:stretch/>
        </p:blipFill>
        <p:spPr>
          <a:xfrm>
            <a:off x="10363199" y="5943599"/>
            <a:ext cx="1638299" cy="804365"/>
          </a:xfrm>
          <a:prstGeom prst="rect">
            <a:avLst/>
          </a:prstGeom>
          <a:ln>
            <a:noFill/>
          </a:ln>
        </p:spPr>
      </p:pic>
    </p:spTree>
    <p:extLst>
      <p:ext uri="{BB962C8B-B14F-4D97-AF65-F5344CB8AC3E}">
        <p14:creationId xmlns:p14="http://schemas.microsoft.com/office/powerpoint/2010/main" val="237261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32656"/>
            <a:ext cx="10972800" cy="979512"/>
          </a:xfrm>
          <a:prstGeom prst="rect">
            <a:avLst/>
          </a:prstGeom>
        </p:spPr>
        <p:txBody>
          <a:bodyPr>
            <a:normAutofit/>
          </a:bodyPr>
          <a:lstStyle>
            <a:lvl1pPr>
              <a:defRPr sz="4800">
                <a:solidFill>
                  <a:schemeClr val="tx2"/>
                </a:solidFill>
              </a:defRPr>
            </a:lvl1pPr>
          </a:lstStyle>
          <a:p>
            <a:r>
              <a:rPr lang="en-US" noProof="0"/>
              <a:t>Click To Edit Master Title Style</a:t>
            </a:r>
          </a:p>
        </p:txBody>
      </p:sp>
      <p:sp>
        <p:nvSpPr>
          <p:cNvPr id="3" name="Content Placeholder 2"/>
          <p:cNvSpPr>
            <a:spLocks noGrp="1"/>
          </p:cNvSpPr>
          <p:nvPr>
            <p:ph sz="half" idx="1"/>
          </p:nvPr>
        </p:nvSpPr>
        <p:spPr>
          <a:xfrm>
            <a:off x="1371600" y="2285999"/>
            <a:ext cx="4447786" cy="3581401"/>
          </a:xfrm>
          <a:prstGeom prst="rect">
            <a:avLst/>
          </a:prstGeo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525403" y="2285999"/>
            <a:ext cx="4447786" cy="358140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3B77EF04-6424-4B70-94D1-FC932CBBDD9B}" type="datetimeFigureOut">
              <a:rPr lang="en-US" noProof="0" smtClean="0"/>
              <a:t>2/1/2024</a:t>
            </a:fld>
            <a:endParaRPr lang="en-US" noProof="0"/>
          </a:p>
        </p:txBody>
      </p:sp>
      <p:sp>
        <p:nvSpPr>
          <p:cNvPr id="6" name="Footer Placeholder 5"/>
          <p:cNvSpPr>
            <a:spLocks noGrp="1"/>
          </p:cNvSpPr>
          <p:nvPr>
            <p:ph type="ftr" sz="quarter" idx="11"/>
          </p:nvPr>
        </p:nvSpPr>
        <p:spPr/>
        <p:txBody>
          <a:bodyPr/>
          <a:lstStyle/>
          <a:p>
            <a:r>
              <a:rPr lang="en-US" noProof="0"/>
              <a:t>Add a footer </a:t>
            </a:r>
          </a:p>
        </p:txBody>
      </p:sp>
      <p:sp>
        <p:nvSpPr>
          <p:cNvPr id="7" name="Slide Number Placeholder 6"/>
          <p:cNvSpPr>
            <a:spLocks noGrp="1"/>
          </p:cNvSpPr>
          <p:nvPr>
            <p:ph type="sldNum" sz="quarter" idx="12"/>
          </p:nvPr>
        </p:nvSpPr>
        <p:spPr/>
        <p:txBody>
          <a:bodyPr/>
          <a:lstStyle/>
          <a:p>
            <a:fld id="{B38049E5-7B53-4E85-8972-7D6C4BCE5BB9}" type="slidenum">
              <a:rPr lang="en-US" noProof="0" smtClean="0"/>
              <a:t>‹#›</a:t>
            </a:fld>
            <a:endParaRPr lang="en-US" noProof="0"/>
          </a:p>
        </p:txBody>
      </p:sp>
      <p:pic>
        <p:nvPicPr>
          <p:cNvPr id="8" name="Picture 7">
            <a:extLst>
              <a:ext uri="{FF2B5EF4-FFF2-40B4-BE49-F238E27FC236}">
                <a16:creationId xmlns:a16="http://schemas.microsoft.com/office/drawing/2014/main" id="{001682D5-EA2B-1343-7D8C-984E179BBC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1" t="19406" r="10067" b="19220"/>
          <a:stretch/>
        </p:blipFill>
        <p:spPr>
          <a:xfrm>
            <a:off x="10363199" y="5943599"/>
            <a:ext cx="1638299" cy="804365"/>
          </a:xfrm>
          <a:prstGeom prst="rect">
            <a:avLst/>
          </a:prstGeom>
          <a:ln>
            <a:noFill/>
          </a:ln>
        </p:spPr>
      </p:pic>
    </p:spTree>
    <p:extLst>
      <p:ext uri="{BB962C8B-B14F-4D97-AF65-F5344CB8AC3E}">
        <p14:creationId xmlns:p14="http://schemas.microsoft.com/office/powerpoint/2010/main" val="298019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8C0E-368E-469F-9B83-B9D869BACC3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6DE3AE-4C14-45A6-9056-BF5CEB337FE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9506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E90EEC-F053-4CAE-8EB0-238CAA77B327}"/>
              </a:ext>
            </a:extLst>
          </p:cNvPr>
          <p:cNvSpPr>
            <a:spLocks noGrp="1"/>
          </p:cNvSpPr>
          <p:nvPr>
            <p:ph type="title" hasCustomPrompt="1"/>
          </p:nvPr>
        </p:nvSpPr>
        <p:spPr>
          <a:xfrm>
            <a:off x="495300" y="18255"/>
            <a:ext cx="10128364" cy="1325563"/>
          </a:xfrm>
          <a:prstGeom prst="rect">
            <a:avLst/>
          </a:prstGeom>
        </p:spPr>
        <p:txBody>
          <a:bodyPr anchor="ctr" anchorCtr="0">
            <a:normAutofit/>
          </a:bodyPr>
          <a:lstStyle/>
          <a:p>
            <a:r>
              <a:rPr lang="en-US" sz="3200">
                <a:solidFill>
                  <a:schemeClr val="bg1"/>
                </a:solidFill>
                <a:effectLst>
                  <a:outerShdw blurRad="38100" dist="38100" dir="2700000" algn="tl">
                    <a:srgbClr val="000000">
                      <a:alpha val="43137"/>
                    </a:srgbClr>
                  </a:outerShdw>
                </a:effectLst>
                <a:latin typeface="Tw Cen MT" panose="020B0602020104020603" pitchFamily="34" charset="0"/>
              </a:rPr>
              <a:t>Header</a:t>
            </a:r>
            <a:endParaRPr lang="en-US" sz="3600">
              <a:solidFill>
                <a:schemeClr val="bg1"/>
              </a:solidFill>
              <a:effectLst>
                <a:outerShdw blurRad="38100" dist="38100" dir="2700000" algn="tl">
                  <a:srgbClr val="000000">
                    <a:alpha val="43137"/>
                  </a:srgbClr>
                </a:outerShdw>
              </a:effectLst>
              <a:latin typeface="Tw Cen MT" panose="020B0602020104020603" pitchFamily="34" charset="0"/>
            </a:endParaRPr>
          </a:p>
        </p:txBody>
      </p:sp>
      <p:sp>
        <p:nvSpPr>
          <p:cNvPr id="8" name="Content Placeholder 2">
            <a:extLst>
              <a:ext uri="{FF2B5EF4-FFF2-40B4-BE49-F238E27FC236}">
                <a16:creationId xmlns:a16="http://schemas.microsoft.com/office/drawing/2014/main" id="{AF64377F-955F-45EB-8379-0D74804657DF}"/>
              </a:ext>
            </a:extLst>
          </p:cNvPr>
          <p:cNvSpPr>
            <a:spLocks noGrp="1"/>
          </p:cNvSpPr>
          <p:nvPr>
            <p:ph idx="1"/>
          </p:nvPr>
        </p:nvSpPr>
        <p:spPr>
          <a:xfrm>
            <a:off x="495300" y="1708394"/>
            <a:ext cx="11201400" cy="4739297"/>
          </a:xfrm>
          <a:prstGeom prst="rect">
            <a:avLst/>
          </a:prstGeom>
        </p:spPr>
        <p:txBody>
          <a:bodyPr>
            <a:normAutofit/>
          </a:bodyPr>
          <a:lstStyle/>
          <a:p>
            <a:endParaRPr lang="en-US" sz="2400">
              <a:latin typeface="Tw Cen MT" panose="020B0602020104020603" pitchFamily="34" charset="0"/>
            </a:endParaRPr>
          </a:p>
        </p:txBody>
      </p:sp>
      <p:sp>
        <p:nvSpPr>
          <p:cNvPr id="9" name="Slide Number Placeholder 14">
            <a:extLst>
              <a:ext uri="{FF2B5EF4-FFF2-40B4-BE49-F238E27FC236}">
                <a16:creationId xmlns:a16="http://schemas.microsoft.com/office/drawing/2014/main" id="{248D2990-EF2E-4BCB-A78D-6BD92C51E021}"/>
              </a:ext>
            </a:extLst>
          </p:cNvPr>
          <p:cNvSpPr>
            <a:spLocks noGrp="1"/>
          </p:cNvSpPr>
          <p:nvPr>
            <p:ph type="sldNum" sz="quarter" idx="12"/>
          </p:nvPr>
        </p:nvSpPr>
        <p:spPr>
          <a:xfrm>
            <a:off x="11696700" y="6419361"/>
            <a:ext cx="365066" cy="318784"/>
          </a:xfrm>
          <a:prstGeom prst="rect">
            <a:avLst/>
          </a:prstGeom>
        </p:spPr>
        <p:txBody>
          <a:bodyPr/>
          <a:lstStyle/>
          <a:p>
            <a:fld id="{88CE7937-128E-4595-8BDA-0229FEBE1BCA}" type="slidenum">
              <a:rPr lang="en-US" smtClean="0">
                <a:solidFill>
                  <a:srgbClr val="015D83"/>
                </a:solidFill>
                <a:latin typeface="Tw Cen MT" panose="020B0602020104020603" pitchFamily="34" charset="0"/>
              </a:rPr>
              <a:t>‹#›</a:t>
            </a:fld>
            <a:endParaRPr lang="en-US">
              <a:solidFill>
                <a:srgbClr val="015D83"/>
              </a:solidFill>
              <a:latin typeface="Tw Cen MT" panose="020B0602020104020603" pitchFamily="34" charset="0"/>
            </a:endParaRPr>
          </a:p>
        </p:txBody>
      </p:sp>
    </p:spTree>
    <p:extLst>
      <p:ext uri="{BB962C8B-B14F-4D97-AF65-F5344CB8AC3E}">
        <p14:creationId xmlns:p14="http://schemas.microsoft.com/office/powerpoint/2010/main" val="414926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912831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191F6-569B-43B6-BFE8-E208C1B6C7B8}" type="slidenum">
              <a:rPr lang="en-US" smtClean="0"/>
              <a:t>‹#›</a:t>
            </a:fld>
            <a:endParaRPr lang="en-US"/>
          </a:p>
        </p:txBody>
      </p:sp>
    </p:spTree>
    <p:extLst>
      <p:ext uri="{BB962C8B-B14F-4D97-AF65-F5344CB8AC3E}">
        <p14:creationId xmlns:p14="http://schemas.microsoft.com/office/powerpoint/2010/main" val="1937971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551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lnSpc>
          <a:spcPts val="5800"/>
        </a:lnSpc>
        <a:spcBef>
          <a:spcPct val="0"/>
        </a:spcBef>
        <a:buNone/>
        <a:defRPr sz="4200" b="1" kern="1200">
          <a:solidFill>
            <a:srgbClr val="0065A0"/>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Wingdings" panose="05000000000000000000" pitchFamily="2" charset="2"/>
        <a:buChar char="§"/>
        <a:defRPr sz="26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Courier New" panose="02070309020205020404" pitchFamily="49" charset="0"/>
        <a:buChar char="o"/>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B36FC82C-9FAF-4052-BEF9-7C2AEAEDEB3D}"/>
              </a:ext>
            </a:extLst>
          </p:cNvPr>
          <p:cNvSpPr>
            <a:spLocks noGrp="1"/>
          </p:cNvSpPr>
          <p:nvPr>
            <p:ph type="title"/>
          </p:nvPr>
        </p:nvSpPr>
        <p:spPr>
          <a:xfrm>
            <a:off x="475488" y="1828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Slide Number Placeholder 14">
            <a:extLst>
              <a:ext uri="{FF2B5EF4-FFF2-40B4-BE49-F238E27FC236}">
                <a16:creationId xmlns:a16="http://schemas.microsoft.com/office/drawing/2014/main" id="{977351DC-07DF-4B9A-938B-363166EF0A15}"/>
              </a:ext>
            </a:extLst>
          </p:cNvPr>
          <p:cNvSpPr>
            <a:spLocks noGrp="1"/>
          </p:cNvSpPr>
          <p:nvPr>
            <p:ph type="sldNum" sz="quarter" idx="4"/>
          </p:nvPr>
        </p:nvSpPr>
        <p:spPr>
          <a:xfrm>
            <a:off x="11696700" y="6419361"/>
            <a:ext cx="365066" cy="318784"/>
          </a:xfrm>
          <a:prstGeom prst="rect">
            <a:avLst/>
          </a:prstGeom>
        </p:spPr>
        <p:txBody>
          <a:bodyPr/>
          <a:lstStyle/>
          <a:p>
            <a:fld id="{88CE7937-128E-4595-8BDA-0229FEBE1BCA}" type="slidenum">
              <a:rPr lang="en-US" smtClean="0">
                <a:solidFill>
                  <a:srgbClr val="015D83"/>
                </a:solidFill>
                <a:latin typeface="Tw Cen MT" panose="020B0602020104020603" pitchFamily="34" charset="0"/>
              </a:rPr>
              <a:t>‹#›</a:t>
            </a:fld>
            <a:endParaRPr lang="en-US">
              <a:solidFill>
                <a:srgbClr val="015D83"/>
              </a:solidFill>
              <a:latin typeface="Tw Cen MT" panose="020B0602020104020603" pitchFamily="34" charset="0"/>
            </a:endParaRPr>
          </a:p>
        </p:txBody>
      </p:sp>
    </p:spTree>
    <p:extLst>
      <p:ext uri="{BB962C8B-B14F-4D97-AF65-F5344CB8AC3E}">
        <p14:creationId xmlns:p14="http://schemas.microsoft.com/office/powerpoint/2010/main" val="10824407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914400" rtl="0" eaLnBrk="1" latinLnBrk="0" hangingPunct="1">
        <a:lnSpc>
          <a:spcPct val="90000"/>
        </a:lnSpc>
        <a:spcBef>
          <a:spcPct val="0"/>
        </a:spcBef>
        <a:buNone/>
        <a:defRPr sz="3200" kern="1200">
          <a:solidFill>
            <a:schemeClr val="bg1"/>
          </a:solidFill>
          <a:effectLst>
            <a:outerShdw blurRad="38100" dist="38100" dir="2700000" algn="tl">
              <a:srgbClr val="000000">
                <a:alpha val="43137"/>
              </a:srgbClr>
            </a:outerShdw>
          </a:effectLst>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B36FC82C-9FAF-4052-BEF9-7C2AEAEDEB3D}"/>
              </a:ext>
            </a:extLst>
          </p:cNvPr>
          <p:cNvSpPr>
            <a:spLocks noGrp="1"/>
          </p:cNvSpPr>
          <p:nvPr>
            <p:ph type="title"/>
          </p:nvPr>
        </p:nvSpPr>
        <p:spPr>
          <a:xfrm>
            <a:off x="475488" y="1828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Slide Number Placeholder 14">
            <a:extLst>
              <a:ext uri="{FF2B5EF4-FFF2-40B4-BE49-F238E27FC236}">
                <a16:creationId xmlns:a16="http://schemas.microsoft.com/office/drawing/2014/main" id="{977351DC-07DF-4B9A-938B-363166EF0A15}"/>
              </a:ext>
            </a:extLst>
          </p:cNvPr>
          <p:cNvSpPr>
            <a:spLocks noGrp="1"/>
          </p:cNvSpPr>
          <p:nvPr>
            <p:ph type="sldNum" sz="quarter" idx="4"/>
          </p:nvPr>
        </p:nvSpPr>
        <p:spPr>
          <a:xfrm>
            <a:off x="11696700" y="6419361"/>
            <a:ext cx="365066" cy="318784"/>
          </a:xfrm>
          <a:prstGeom prst="rect">
            <a:avLst/>
          </a:prstGeom>
        </p:spPr>
        <p:txBody>
          <a:bodyPr/>
          <a:lstStyle/>
          <a:p>
            <a:fld id="{88CE7937-128E-4595-8BDA-0229FEBE1BCA}" type="slidenum">
              <a:rPr lang="en-US" smtClean="0">
                <a:solidFill>
                  <a:srgbClr val="015D83"/>
                </a:solidFill>
                <a:latin typeface="Tw Cen MT" panose="020B0602020104020603" pitchFamily="34" charset="0"/>
              </a:rPr>
              <a:t>‹#›</a:t>
            </a:fld>
            <a:endParaRPr lang="en-US">
              <a:solidFill>
                <a:srgbClr val="015D83"/>
              </a:solidFill>
              <a:latin typeface="Tw Cen MT" panose="020B0602020104020603" pitchFamily="34" charset="0"/>
            </a:endParaRPr>
          </a:p>
        </p:txBody>
      </p:sp>
    </p:spTree>
    <p:extLst>
      <p:ext uri="{BB962C8B-B14F-4D97-AF65-F5344CB8AC3E}">
        <p14:creationId xmlns:p14="http://schemas.microsoft.com/office/powerpoint/2010/main" val="23865568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l" defTabSz="914400" rtl="0" eaLnBrk="1" latinLnBrk="0" hangingPunct="1">
        <a:lnSpc>
          <a:spcPct val="90000"/>
        </a:lnSpc>
        <a:spcBef>
          <a:spcPct val="0"/>
        </a:spcBef>
        <a:buNone/>
        <a:defRPr sz="3200" kern="1200">
          <a:solidFill>
            <a:schemeClr val="bg1"/>
          </a:solidFill>
          <a:effectLst>
            <a:outerShdw blurRad="38100" dist="38100" dir="2700000" algn="tl">
              <a:srgbClr val="000000">
                <a:alpha val="43137"/>
              </a:srgbClr>
            </a:outerShdw>
          </a:effectLst>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ibhe.org/Equity.html" TargetMode="External"/><Relationship Id="rId5" Type="http://schemas.openxmlformats.org/officeDocument/2006/relationships/image" Target="../media/image18.png"/><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5.png"/><Relationship Id="rId7" Type="http://schemas.openxmlformats.org/officeDocument/2006/relationships/chart" Target="../charts/chart4.xml"/><Relationship Id="rId12"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3.xml"/><Relationship Id="rId11" Type="http://schemas.openxmlformats.org/officeDocument/2006/relationships/chart" Target="../charts/chart8.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14.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5.png"/><Relationship Id="rId7" Type="http://schemas.openxmlformats.org/officeDocument/2006/relationships/chart" Target="../charts/chart13.xml"/><Relationship Id="rId12" Type="http://schemas.openxmlformats.org/officeDocument/2006/relationships/chart" Target="../charts/chart1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2.xml"/><Relationship Id="rId11" Type="http://schemas.openxmlformats.org/officeDocument/2006/relationships/chart" Target="../charts/chart17.xml"/><Relationship Id="rId5" Type="http://schemas.openxmlformats.org/officeDocument/2006/relationships/chart" Target="../charts/chart11.xml"/><Relationship Id="rId10" Type="http://schemas.openxmlformats.org/officeDocument/2006/relationships/chart" Target="../charts/chart16.xml"/><Relationship Id="rId4" Type="http://schemas.openxmlformats.org/officeDocument/2006/relationships/chart" Target="../charts/chart10.xml"/><Relationship Id="rId9" Type="http://schemas.openxmlformats.org/officeDocument/2006/relationships/chart" Target="../charts/chart15.xml"/></Relationships>
</file>

<file path=ppt/slides/_rels/slide15.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5.png"/><Relationship Id="rId7" Type="http://schemas.openxmlformats.org/officeDocument/2006/relationships/chart" Target="../charts/chart22.xml"/><Relationship Id="rId12" Type="http://schemas.openxmlformats.org/officeDocument/2006/relationships/chart" Target="../charts/chart2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21.xml"/><Relationship Id="rId11" Type="http://schemas.openxmlformats.org/officeDocument/2006/relationships/chart" Target="../charts/chart26.xml"/><Relationship Id="rId5" Type="http://schemas.openxmlformats.org/officeDocument/2006/relationships/chart" Target="../charts/chart20.xml"/><Relationship Id="rId10" Type="http://schemas.openxmlformats.org/officeDocument/2006/relationships/chart" Target="../charts/chart25.xml"/><Relationship Id="rId4" Type="http://schemas.openxmlformats.org/officeDocument/2006/relationships/chart" Target="../charts/chart19.xml"/><Relationship Id="rId9" Type="http://schemas.openxmlformats.org/officeDocument/2006/relationships/chart" Target="../charts/char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1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1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36.xml"/></Relationships>
</file>

<file path=ppt/slides/_rels/slide2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hyperlink" Target="https://www.ibhe.org/HOUSE_Liaisons.html" TargetMode="External"/><Relationship Id="rId4" Type="http://schemas.openxmlformats.org/officeDocument/2006/relationships/hyperlink" Target="https://www.ibhe.org/ibhe-PIBN.html" TargetMode="External"/><Relationship Id="rId9" Type="http://schemas.openxmlformats.org/officeDocument/2006/relationships/hyperlink" Target="https://illinoisbhwc.org/illinois-campus-cares-technical-assistance-cente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ilga.gov/legislation/publicacts/102/PDF/102-1046.pdf"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hyperlink" Target="https://www.ibhe.org/EAP.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www.illinoiswei.org/" TargetMode="Externa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ilga.gov/legislation/ilcs/ilcs3.asp?ActID=4026&amp;ChapterID=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ibhe.org/assets/files/SJR41/2023/IBHE_DERA_Report_Feb_2023.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ilga.gov/legislation/ilcs/ilcs3.asp?ActID=4312&amp;ChapterID=18"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s://pages.ccc.edu/apply/freshstart/" TargetMode="External"/><Relationship Id="rId4" Type="http://schemas.openxmlformats.org/officeDocument/2006/relationships/hyperlink" Target="https://www.csu.edu/cougarcommitment/upperclassmen.htm#:~:text=That%20is%20why%20CSU%20has,every%20step%20of%20your%20journey.&amp;text=Cougar%20Return%3A%20Cougar%20Return%20is,a%20pathway%20towards%20a%20degre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www.ecace.org/" TargetMode="External"/><Relationship Id="rId5" Type="http://schemas.openxmlformats.org/officeDocument/2006/relationships/image" Target="../media/image31.png"/><Relationship Id="rId4" Type="http://schemas.openxmlformats.org/officeDocument/2006/relationships/hyperlink" Target="https://ilga.gov/legislation/ilcs/ilcs3.asp?ActID=4177&amp;ChapAct=110%A0ILCS%A028/&amp;ChapterID=18&amp;ChapterName=HIGHER%20EDUCATION&amp;ActName=Early%20Childhood%20Access%20Consortium%20for%20Equity%20Ac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itransfer.or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60.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AAEDE37-DB96-08E6-78AD-64C03957ACE1}"/>
              </a:ext>
            </a:extLst>
          </p:cNvPr>
          <p:cNvSpPr>
            <a:spLocks noGrp="1"/>
          </p:cNvSpPr>
          <p:nvPr>
            <p:ph type="ctrTitle"/>
          </p:nvPr>
        </p:nvSpPr>
        <p:spPr>
          <a:xfrm>
            <a:off x="2164080" y="3528167"/>
            <a:ext cx="7863840" cy="1889761"/>
          </a:xfrm>
        </p:spPr>
        <p:txBody>
          <a:bodyPr/>
          <a:lstStyle/>
          <a:p>
            <a:r>
              <a:rPr lang="en-US" dirty="0"/>
              <a:t>Mid-Year Board Goals Update</a:t>
            </a:r>
          </a:p>
        </p:txBody>
      </p:sp>
      <p:pic>
        <p:nvPicPr>
          <p:cNvPr id="2" name="Picture 1" descr="Logo&#10;&#10;Description automatically generated">
            <a:extLst>
              <a:ext uri="{FF2B5EF4-FFF2-40B4-BE49-F238E27FC236}">
                <a16:creationId xmlns:a16="http://schemas.microsoft.com/office/drawing/2014/main" id="{121BB59C-FBE7-01A8-8692-4DC8047B2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462" y="534181"/>
            <a:ext cx="7465458" cy="2940164"/>
          </a:xfrm>
          <a:prstGeom prst="rect">
            <a:avLst/>
          </a:prstGeom>
        </p:spPr>
      </p:pic>
      <p:sp>
        <p:nvSpPr>
          <p:cNvPr id="3" name="TextBox 2">
            <a:extLst>
              <a:ext uri="{FF2B5EF4-FFF2-40B4-BE49-F238E27FC236}">
                <a16:creationId xmlns:a16="http://schemas.microsoft.com/office/drawing/2014/main" id="{F726634B-6511-A8E2-F47E-DCF854B96EFA}"/>
              </a:ext>
            </a:extLst>
          </p:cNvPr>
          <p:cNvSpPr txBox="1"/>
          <p:nvPr/>
        </p:nvSpPr>
        <p:spPr>
          <a:xfrm>
            <a:off x="0" y="5537915"/>
            <a:ext cx="12192000" cy="369332"/>
          </a:xfrm>
          <a:prstGeom prst="rect">
            <a:avLst/>
          </a:prstGeom>
          <a:noFill/>
        </p:spPr>
        <p:txBody>
          <a:bodyPr wrap="square" rtlCol="0">
            <a:spAutoFit/>
          </a:bodyPr>
          <a:lstStyle/>
          <a:p>
            <a:pPr algn="ctr"/>
            <a:r>
              <a:rPr lang="en-US" dirty="0"/>
              <a:t>February 2, 2024</a:t>
            </a:r>
          </a:p>
        </p:txBody>
      </p:sp>
    </p:spTree>
    <p:extLst>
      <p:ext uri="{BB962C8B-B14F-4D97-AF65-F5344CB8AC3E}">
        <p14:creationId xmlns:p14="http://schemas.microsoft.com/office/powerpoint/2010/main" val="2937919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the state of illinois&#10;&#10;Description automatically generated">
            <a:extLst>
              <a:ext uri="{FF2B5EF4-FFF2-40B4-BE49-F238E27FC236}">
                <a16:creationId xmlns:a16="http://schemas.microsoft.com/office/drawing/2014/main" id="{59E827C0-F607-DA52-90BA-330ECE414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548" y="1657926"/>
            <a:ext cx="2679208" cy="4800600"/>
          </a:xfrm>
          <a:prstGeom prst="rect">
            <a:avLst/>
          </a:prstGeom>
        </p:spPr>
      </p:pic>
      <p:sp>
        <p:nvSpPr>
          <p:cNvPr id="2" name="Title 1">
            <a:extLst>
              <a:ext uri="{FF2B5EF4-FFF2-40B4-BE49-F238E27FC236}">
                <a16:creationId xmlns:a16="http://schemas.microsoft.com/office/drawing/2014/main" id="{499AA0DD-3DAC-4A8B-9F15-F34B4C6F93CD}"/>
              </a:ext>
            </a:extLst>
          </p:cNvPr>
          <p:cNvSpPr>
            <a:spLocks noGrp="1"/>
          </p:cNvSpPr>
          <p:nvPr>
            <p:ph type="title"/>
          </p:nvPr>
        </p:nvSpPr>
        <p:spPr/>
        <p:txBody>
          <a:bodyPr/>
          <a:lstStyle/>
          <a:p>
            <a:r>
              <a:rPr lang="en-US"/>
              <a:t>Postsecondary attainment has increased but geographic disparities persist</a:t>
            </a:r>
          </a:p>
        </p:txBody>
      </p:sp>
      <p:sp>
        <p:nvSpPr>
          <p:cNvPr id="4" name="Slide Number Placeholder 14">
            <a:extLst>
              <a:ext uri="{FF2B5EF4-FFF2-40B4-BE49-F238E27FC236}">
                <a16:creationId xmlns:a16="http://schemas.microsoft.com/office/drawing/2014/main" id="{D4F5426C-E6BC-4D96-B8A7-0F4409F68995}"/>
              </a:ext>
            </a:extLst>
          </p:cNvPr>
          <p:cNvSpPr>
            <a:spLocks noGrp="1"/>
          </p:cNvSpPr>
          <p:nvPr>
            <p:ph type="sldNum" sz="quarter" idx="12"/>
          </p:nvPr>
        </p:nvSpPr>
        <p:spPr>
          <a:xfrm>
            <a:off x="11696700" y="6419361"/>
            <a:ext cx="365066" cy="31878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8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srgbClr val="015D83"/>
              </a:solidFill>
              <a:effectLst/>
              <a:uLnTx/>
              <a:uFillTx/>
              <a:latin typeface="Tw Cen MT" panose="020B0602020104020603" pitchFamily="34" charset="0"/>
              <a:ea typeface="+mn-ea"/>
              <a:cs typeface="+mn-cs"/>
            </a:endParaRPr>
          </a:p>
        </p:txBody>
      </p:sp>
      <p:sp>
        <p:nvSpPr>
          <p:cNvPr id="6" name="TextBox 5">
            <a:extLst>
              <a:ext uri="{FF2B5EF4-FFF2-40B4-BE49-F238E27FC236}">
                <a16:creationId xmlns:a16="http://schemas.microsoft.com/office/drawing/2014/main" id="{4C7F38A9-5E63-05BB-5102-94A167C97607}"/>
              </a:ext>
            </a:extLst>
          </p:cNvPr>
          <p:cNvSpPr txBox="1"/>
          <p:nvPr/>
        </p:nvSpPr>
        <p:spPr>
          <a:xfrm>
            <a:off x="6096000" y="1977133"/>
            <a:ext cx="2014875" cy="6186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900" b="0" i="0" u="none" strike="noStrike" kern="1200" cap="none" spc="0" normalizeH="0" baseline="0" noProof="0" dirty="0">
                <a:ln>
                  <a:solidFill>
                    <a:srgbClr val="015D83"/>
                  </a:solidFill>
                </a:ln>
                <a:solidFill>
                  <a:srgbClr val="015D83"/>
                </a:solidFill>
                <a:effectLst/>
                <a:uLnTx/>
                <a:uFillTx/>
                <a:latin typeface="Tw Cen MT" panose="020B0602020104020603" pitchFamily="34" charset="0"/>
                <a:ea typeface="+mn-ea"/>
                <a:cs typeface="+mn-cs"/>
              </a:rPr>
              <a:t>2022 Associate or Higher</a:t>
            </a:r>
          </a:p>
        </p:txBody>
      </p:sp>
      <p:sp>
        <p:nvSpPr>
          <p:cNvPr id="8" name="TextBox 7">
            <a:extLst>
              <a:ext uri="{FF2B5EF4-FFF2-40B4-BE49-F238E27FC236}">
                <a16:creationId xmlns:a16="http://schemas.microsoft.com/office/drawing/2014/main" id="{E979B426-E750-C2EC-3E6D-8640638E9FA2}"/>
              </a:ext>
            </a:extLst>
          </p:cNvPr>
          <p:cNvSpPr txBox="1"/>
          <p:nvPr/>
        </p:nvSpPr>
        <p:spPr>
          <a:xfrm>
            <a:off x="6095999" y="3627710"/>
            <a:ext cx="2014876" cy="182357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15D83"/>
                </a:solidFill>
                <a:effectLst/>
                <a:uLnTx/>
                <a:uFillTx/>
                <a:latin typeface="Tw Cen MT" panose="020B0602020104020603" pitchFamily="34" charset="0"/>
                <a:ea typeface="+mn-ea"/>
                <a:cs typeface="+mn-cs"/>
              </a:rPr>
              <a:t>State Average: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15D83"/>
                </a:solidFill>
                <a:effectLst/>
                <a:uLnTx/>
                <a:uFillTx/>
                <a:latin typeface="Tw Cen MT" panose="020B0602020104020603" pitchFamily="34" charset="0"/>
                <a:ea typeface="+mn-ea"/>
                <a:cs typeface="+mn-cs"/>
              </a:rPr>
              <a:t>45%</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15D83"/>
              </a:solidFill>
              <a:effectLst/>
              <a:uLnTx/>
              <a:uFillTx/>
              <a:latin typeface="Tw Cen MT" panose="020B0602020104020603"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15D83"/>
                </a:solidFill>
                <a:effectLst/>
                <a:uLnTx/>
                <a:uFillTx/>
                <a:latin typeface="Tw Cen MT" panose="020B0602020104020603" pitchFamily="34" charset="0"/>
                <a:ea typeface="+mn-ea"/>
                <a:cs typeface="+mn-cs"/>
              </a:rPr>
              <a:t>State Count: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15D83"/>
                </a:solidFill>
                <a:effectLst/>
                <a:uLnTx/>
                <a:uFillTx/>
                <a:latin typeface="Tw Cen MT" panose="020B0602020104020603" pitchFamily="34" charset="0"/>
                <a:ea typeface="+mn-ea"/>
                <a:cs typeface="+mn-cs"/>
              </a:rPr>
              <a:t>3,935,431</a:t>
            </a:r>
            <a:endParaRPr kumimoji="0" lang="en-US" sz="300" b="0" i="0" u="none" strike="noStrike" kern="1200" cap="none" spc="0" normalizeH="0" baseline="0" noProof="0" dirty="0">
              <a:ln>
                <a:noFill/>
              </a:ln>
              <a:solidFill>
                <a:srgbClr val="015D83"/>
              </a:solidFill>
              <a:effectLst/>
              <a:uLnTx/>
              <a:uFillTx/>
              <a:latin typeface="Tw Cen MT" panose="020B0602020104020603"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15D83"/>
              </a:solidFill>
              <a:effectLst/>
              <a:uLnTx/>
              <a:uFillTx/>
              <a:latin typeface="Tw Cen MT" panose="020B0602020104020603"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15D83"/>
                </a:solidFill>
                <a:effectLst/>
                <a:uLnTx/>
                <a:uFillTx/>
                <a:latin typeface="Tw Cen MT" panose="020B0602020104020603" pitchFamily="34" charset="0"/>
                <a:ea typeface="+mn-ea"/>
                <a:cs typeface="+mn-cs"/>
              </a:rPr>
              <a:t>Total State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15D83"/>
                </a:solidFill>
                <a:effectLst/>
                <a:uLnTx/>
                <a:uFillTx/>
                <a:latin typeface="Tw Cen MT" panose="020B0602020104020603" pitchFamily="34" charset="0"/>
                <a:ea typeface="+mn-ea"/>
                <a:cs typeface="+mn-cs"/>
              </a:rPr>
              <a:t>Population 25+: 8,746,416</a:t>
            </a:r>
          </a:p>
        </p:txBody>
      </p:sp>
      <p:pic>
        <p:nvPicPr>
          <p:cNvPr id="9" name="Picture 8">
            <a:extLst>
              <a:ext uri="{FF2B5EF4-FFF2-40B4-BE49-F238E27FC236}">
                <a16:creationId xmlns:a16="http://schemas.microsoft.com/office/drawing/2014/main" id="{528EF03D-60D0-1CD5-941F-5C8FEA2E1C51}"/>
              </a:ext>
            </a:extLst>
          </p:cNvPr>
          <p:cNvPicPr>
            <a:picLocks noChangeAspect="1"/>
          </p:cNvPicPr>
          <p:nvPr/>
        </p:nvPicPr>
        <p:blipFill rotWithShape="1">
          <a:blip r:embed="rId4"/>
          <a:srcRect l="35520" t="80768" r="28463" b="7681"/>
          <a:stretch/>
        </p:blipFill>
        <p:spPr>
          <a:xfrm>
            <a:off x="5267046" y="5651081"/>
            <a:ext cx="3322553" cy="614016"/>
          </a:xfrm>
          <a:prstGeom prst="rect">
            <a:avLst/>
          </a:prstGeom>
        </p:spPr>
      </p:pic>
      <p:sp>
        <p:nvSpPr>
          <p:cNvPr id="19" name="TextBox 18">
            <a:extLst>
              <a:ext uri="{FF2B5EF4-FFF2-40B4-BE49-F238E27FC236}">
                <a16:creationId xmlns:a16="http://schemas.microsoft.com/office/drawing/2014/main" id="{AAE0291E-CD6A-7475-F275-53FBE6AC5912}"/>
              </a:ext>
            </a:extLst>
          </p:cNvPr>
          <p:cNvSpPr txBox="1"/>
          <p:nvPr/>
        </p:nvSpPr>
        <p:spPr>
          <a:xfrm>
            <a:off x="1643920" y="6513946"/>
            <a:ext cx="3778791" cy="2585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15D83"/>
                </a:solidFill>
                <a:effectLst/>
                <a:uLnTx/>
                <a:uFillTx/>
                <a:latin typeface="Tw Cen MT" panose="020B0602020104020603" pitchFamily="34" charset="0"/>
                <a:ea typeface="+mn-ea"/>
                <a:cs typeface="+mn-cs"/>
              </a:rPr>
              <a:t>Source:  2022 American Community Survey 5-Year Estimates</a:t>
            </a:r>
          </a:p>
        </p:txBody>
      </p:sp>
      <p:pic>
        <p:nvPicPr>
          <p:cNvPr id="12" name="Picture 11" descr="A map of the state of illinois&#10;&#10;Description automatically generated">
            <a:extLst>
              <a:ext uri="{FF2B5EF4-FFF2-40B4-BE49-F238E27FC236}">
                <a16:creationId xmlns:a16="http://schemas.microsoft.com/office/drawing/2014/main" id="{DE675536-9563-9F7A-7E79-E5394572EE6E}"/>
              </a:ext>
            </a:extLst>
          </p:cNvPr>
          <p:cNvPicPr>
            <a:picLocks noChangeAspect="1"/>
          </p:cNvPicPr>
          <p:nvPr/>
        </p:nvPicPr>
        <p:blipFill rotWithShape="1">
          <a:blip r:embed="rId5">
            <a:extLst>
              <a:ext uri="{28A0092B-C50C-407E-A947-70E740481C1C}">
                <a14:useLocalDpi xmlns:a14="http://schemas.microsoft.com/office/drawing/2010/main" val="0"/>
              </a:ext>
            </a:extLst>
          </a:blip>
          <a:srcRect r="70922"/>
          <a:stretch/>
        </p:blipFill>
        <p:spPr>
          <a:xfrm>
            <a:off x="2417130" y="1651446"/>
            <a:ext cx="2717160" cy="4800600"/>
          </a:xfrm>
          <a:prstGeom prst="rect">
            <a:avLst/>
          </a:prstGeom>
        </p:spPr>
      </p:pic>
      <p:sp>
        <p:nvSpPr>
          <p:cNvPr id="14" name="TextBox 13">
            <a:extLst>
              <a:ext uri="{FF2B5EF4-FFF2-40B4-BE49-F238E27FC236}">
                <a16:creationId xmlns:a16="http://schemas.microsoft.com/office/drawing/2014/main" id="{08D5296E-00DE-B325-F1FD-EBA0BBEC4786}"/>
              </a:ext>
            </a:extLst>
          </p:cNvPr>
          <p:cNvSpPr txBox="1"/>
          <p:nvPr/>
        </p:nvSpPr>
        <p:spPr>
          <a:xfrm>
            <a:off x="658734" y="1951335"/>
            <a:ext cx="2014708" cy="6186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900" b="0" i="0" u="none" strike="noStrike" kern="1200" cap="none" spc="0" normalizeH="0" baseline="0" noProof="0">
                <a:ln>
                  <a:solidFill>
                    <a:srgbClr val="015D83"/>
                  </a:solidFill>
                </a:ln>
                <a:solidFill>
                  <a:srgbClr val="015D83"/>
                </a:solidFill>
                <a:effectLst/>
                <a:uLnTx/>
                <a:uFillTx/>
                <a:latin typeface="Tw Cen MT" panose="020B0602020104020603" pitchFamily="34" charset="0"/>
                <a:ea typeface="+mn-ea"/>
                <a:cs typeface="+mn-cs"/>
              </a:rPr>
              <a:t>2013 Associate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900" b="0" i="0" u="none" strike="noStrike" kern="1200" cap="none" spc="0" normalizeH="0" baseline="0" noProof="0">
                <a:ln>
                  <a:solidFill>
                    <a:srgbClr val="015D83"/>
                  </a:solidFill>
                </a:ln>
                <a:solidFill>
                  <a:srgbClr val="015D83"/>
                </a:solidFill>
                <a:effectLst/>
                <a:uLnTx/>
                <a:uFillTx/>
                <a:latin typeface="Tw Cen MT" panose="020B0602020104020603" pitchFamily="34" charset="0"/>
                <a:ea typeface="+mn-ea"/>
                <a:cs typeface="+mn-cs"/>
              </a:rPr>
              <a:t> or Higher</a:t>
            </a:r>
          </a:p>
        </p:txBody>
      </p:sp>
      <p:sp>
        <p:nvSpPr>
          <p:cNvPr id="15" name="TextBox 14">
            <a:extLst>
              <a:ext uri="{FF2B5EF4-FFF2-40B4-BE49-F238E27FC236}">
                <a16:creationId xmlns:a16="http://schemas.microsoft.com/office/drawing/2014/main" id="{E42A4053-0D5C-3BB0-3562-515E90E19295}"/>
              </a:ext>
            </a:extLst>
          </p:cNvPr>
          <p:cNvSpPr txBox="1"/>
          <p:nvPr/>
        </p:nvSpPr>
        <p:spPr>
          <a:xfrm>
            <a:off x="589935" y="3630168"/>
            <a:ext cx="2011680" cy="182357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a:ln>
                  <a:noFill/>
                </a:ln>
                <a:solidFill>
                  <a:srgbClr val="015D83"/>
                </a:solidFill>
                <a:effectLst/>
                <a:uLnTx/>
                <a:uFillTx/>
                <a:latin typeface="Tw Cen MT" panose="020B0602020104020603" pitchFamily="34" charset="0"/>
                <a:ea typeface="+mn-ea"/>
                <a:cs typeface="+mn-cs"/>
              </a:rPr>
              <a:t>State Average:  39%</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300" b="0" i="0" u="none" strike="noStrike" kern="1200" cap="none" spc="0" normalizeH="0" baseline="0" noProof="0">
              <a:ln>
                <a:noFill/>
              </a:ln>
              <a:solidFill>
                <a:srgbClr val="015D83"/>
              </a:solidFill>
              <a:effectLst/>
              <a:uLnTx/>
              <a:uFillTx/>
              <a:latin typeface="Tw Cen MT" panose="020B0602020104020603"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a:ln>
                  <a:noFill/>
                </a:ln>
                <a:solidFill>
                  <a:srgbClr val="015D83"/>
                </a:solidFill>
                <a:effectLst/>
                <a:uLnTx/>
                <a:uFillTx/>
                <a:latin typeface="Tw Cen MT" panose="020B0602020104020603" pitchFamily="34" charset="0"/>
                <a:ea typeface="+mn-ea"/>
                <a:cs typeface="+mn-cs"/>
              </a:rPr>
              <a:t>State Count:  3,308,365</a:t>
            </a:r>
            <a:endParaRPr kumimoji="0" lang="en-US" sz="300" b="0" i="0" u="none" strike="noStrike" kern="1200" cap="none" spc="0" normalizeH="0" baseline="0" noProof="0">
              <a:ln>
                <a:noFill/>
              </a:ln>
              <a:solidFill>
                <a:srgbClr val="015D83"/>
              </a:solidFill>
              <a:effectLst/>
              <a:uLnTx/>
              <a:uFillTx/>
              <a:latin typeface="Tw Cen MT" panose="020B0602020104020603"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300" b="0" i="0" u="none" strike="noStrike" kern="1200" cap="none" spc="0" normalizeH="0" baseline="0" noProof="0">
              <a:ln>
                <a:noFill/>
              </a:ln>
              <a:solidFill>
                <a:srgbClr val="015D83"/>
              </a:solidFill>
              <a:effectLst/>
              <a:uLnTx/>
              <a:uFillTx/>
              <a:latin typeface="Tw Cen MT" panose="020B0602020104020603"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a:ln>
                  <a:noFill/>
                </a:ln>
                <a:solidFill>
                  <a:srgbClr val="015D83"/>
                </a:solidFill>
                <a:effectLst/>
                <a:uLnTx/>
                <a:uFillTx/>
                <a:latin typeface="Tw Cen MT" panose="020B0602020104020603" pitchFamily="34" charset="0"/>
                <a:ea typeface="+mn-ea"/>
                <a:cs typeface="+mn-cs"/>
              </a:rPr>
              <a:t>Total State Population 25+:  8.509,739</a:t>
            </a:r>
          </a:p>
        </p:txBody>
      </p:sp>
      <p:sp>
        <p:nvSpPr>
          <p:cNvPr id="10" name="TextBox 9">
            <a:extLst>
              <a:ext uri="{FF2B5EF4-FFF2-40B4-BE49-F238E27FC236}">
                <a16:creationId xmlns:a16="http://schemas.microsoft.com/office/drawing/2014/main" id="{DDB9C65A-45A8-23A9-5679-6EF111E046D3}"/>
              </a:ext>
            </a:extLst>
          </p:cNvPr>
          <p:cNvSpPr txBox="1"/>
          <p:nvPr/>
        </p:nvSpPr>
        <p:spPr>
          <a:xfrm>
            <a:off x="5628982" y="6448789"/>
            <a:ext cx="332255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Tw Cen MT" panose="020B0602020104020603" pitchFamily="34" charset="0"/>
                <a:ea typeface="+mn-ea"/>
                <a:cs typeface="Arial"/>
                <a:sym typeface="Arial"/>
              </a:rPr>
              <a:t>See all interactive </a:t>
            </a:r>
            <a:r>
              <a:rPr kumimoji="0" lang="en-US" sz="1400" b="0" i="0" u="none" strike="noStrike" kern="0" cap="none" spc="0" normalizeH="0" baseline="0" noProof="0" dirty="0">
                <a:ln>
                  <a:noFill/>
                </a:ln>
                <a:solidFill>
                  <a:srgbClr val="015D83"/>
                </a:solidFill>
                <a:effectLst/>
                <a:uLnTx/>
                <a:uFillTx/>
                <a:latin typeface="Tw Cen MT" panose="020B0602020104020603" pitchFamily="34" charset="0"/>
                <a:ea typeface="+mn-ea"/>
                <a:cs typeface="Arial"/>
                <a:sym typeface="Arial"/>
                <a:hlinkClick r:id="rId6">
                  <a:extLst>
                    <a:ext uri="{A12FA001-AC4F-418D-AE19-62706E023703}">
                      <ahyp:hlinkClr xmlns:ahyp="http://schemas.microsoft.com/office/drawing/2018/hyperlinkcolor" val="tx"/>
                    </a:ext>
                  </a:extLst>
                </a:hlinkClick>
              </a:rPr>
              <a:t>Equity Maps</a:t>
            </a:r>
            <a:endParaRPr kumimoji="0" lang="en-US" sz="1400" b="0" i="0" u="none" strike="noStrike" kern="0" cap="none" spc="0" normalizeH="0" baseline="0" noProof="0" dirty="0">
              <a:ln>
                <a:noFill/>
              </a:ln>
              <a:solidFill>
                <a:srgbClr val="015D83"/>
              </a:solidFill>
              <a:effectLst/>
              <a:uLnTx/>
              <a:uFillTx/>
              <a:latin typeface="Tw Cen MT" panose="020B0602020104020603" pitchFamily="34" charset="0"/>
              <a:ea typeface="+mn-ea"/>
              <a:cs typeface="Arial"/>
              <a:sym typeface="Arial"/>
            </a:endParaRPr>
          </a:p>
        </p:txBody>
      </p:sp>
    </p:spTree>
    <p:extLst>
      <p:ext uri="{BB962C8B-B14F-4D97-AF65-F5344CB8AC3E}">
        <p14:creationId xmlns:p14="http://schemas.microsoft.com/office/powerpoint/2010/main" val="191970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A0DD-3DAC-4A8B-9F15-F34B4C6F93CD}"/>
              </a:ext>
            </a:extLst>
          </p:cNvPr>
          <p:cNvSpPr>
            <a:spLocks noGrp="1"/>
          </p:cNvSpPr>
          <p:nvPr>
            <p:ph type="title"/>
          </p:nvPr>
        </p:nvSpPr>
        <p:spPr/>
        <p:txBody>
          <a:bodyPr/>
          <a:lstStyle/>
          <a:p>
            <a:r>
              <a:rPr lang="en-US"/>
              <a:t>Rural adults less likely to have bachelor’s degree</a:t>
            </a:r>
          </a:p>
        </p:txBody>
      </p:sp>
      <p:sp>
        <p:nvSpPr>
          <p:cNvPr id="4" name="Slide Number Placeholder 14">
            <a:extLst>
              <a:ext uri="{FF2B5EF4-FFF2-40B4-BE49-F238E27FC236}">
                <a16:creationId xmlns:a16="http://schemas.microsoft.com/office/drawing/2014/main" id="{D4F5426C-E6BC-4D96-B8A7-0F4409F68995}"/>
              </a:ext>
            </a:extLst>
          </p:cNvPr>
          <p:cNvSpPr>
            <a:spLocks noGrp="1"/>
          </p:cNvSpPr>
          <p:nvPr>
            <p:ph type="sldNum" sz="quarter" idx="12"/>
          </p:nvPr>
        </p:nvSpPr>
        <p:spPr>
          <a:xfrm>
            <a:off x="11696700" y="6419361"/>
            <a:ext cx="365066" cy="31878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8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srgbClr val="015D83"/>
              </a:solidFill>
              <a:effectLst/>
              <a:uLnTx/>
              <a:uFillTx/>
              <a:latin typeface="Tw Cen MT" panose="020B0602020104020603" pitchFamily="34" charset="0"/>
              <a:ea typeface="+mn-ea"/>
              <a:cs typeface="+mn-cs"/>
            </a:endParaRPr>
          </a:p>
        </p:txBody>
      </p:sp>
      <p:sp>
        <p:nvSpPr>
          <p:cNvPr id="7" name="TextBox 6">
            <a:extLst>
              <a:ext uri="{FF2B5EF4-FFF2-40B4-BE49-F238E27FC236}">
                <a16:creationId xmlns:a16="http://schemas.microsoft.com/office/drawing/2014/main" id="{F8611D39-D6EE-671B-1BC0-A0BB61CC15D3}"/>
              </a:ext>
            </a:extLst>
          </p:cNvPr>
          <p:cNvSpPr txBox="1"/>
          <p:nvPr/>
        </p:nvSpPr>
        <p:spPr>
          <a:xfrm>
            <a:off x="6389888" y="6563265"/>
            <a:ext cx="3778791" cy="2585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15D83"/>
                </a:solidFill>
                <a:effectLst/>
                <a:uLnTx/>
                <a:uFillTx/>
                <a:latin typeface="Tw Cen MT" panose="020B0602020104020603" pitchFamily="34" charset="0"/>
                <a:ea typeface="+mn-ea"/>
                <a:cs typeface="+mn-cs"/>
              </a:rPr>
              <a:t>Source:  2022 American Community Survey 5-Year Estimates</a:t>
            </a:r>
          </a:p>
        </p:txBody>
      </p:sp>
      <p:pic>
        <p:nvPicPr>
          <p:cNvPr id="9" name="Picture 8" descr="A graph of a college degree&#10;&#10;Description automatically generated with medium confidence">
            <a:extLst>
              <a:ext uri="{FF2B5EF4-FFF2-40B4-BE49-F238E27FC236}">
                <a16:creationId xmlns:a16="http://schemas.microsoft.com/office/drawing/2014/main" id="{D4FF3BA3-0804-2B9D-7454-D9931A283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875" y="1935715"/>
            <a:ext cx="9846061" cy="3938425"/>
          </a:xfrm>
          <a:prstGeom prst="rect">
            <a:avLst/>
          </a:prstGeom>
        </p:spPr>
      </p:pic>
    </p:spTree>
    <p:extLst>
      <p:ext uri="{BB962C8B-B14F-4D97-AF65-F5344CB8AC3E}">
        <p14:creationId xmlns:p14="http://schemas.microsoft.com/office/powerpoint/2010/main" val="325559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EC0524-A5DF-B4AB-38E6-DD96ED269210}"/>
              </a:ext>
            </a:extLst>
          </p:cNvPr>
          <p:cNvSpPr>
            <a:spLocks noGrp="1"/>
          </p:cNvSpPr>
          <p:nvPr>
            <p:ph type="title"/>
          </p:nvPr>
        </p:nvSpPr>
        <p:spPr>
          <a:xfrm>
            <a:off x="495300" y="18255"/>
            <a:ext cx="10128364" cy="1325563"/>
          </a:xfrm>
        </p:spPr>
        <p:txBody>
          <a:bodyPr/>
          <a:lstStyle/>
          <a:p>
            <a:r>
              <a:rPr lang="en-US"/>
              <a:t>Disparities in Postsecondary Attainment</a:t>
            </a:r>
          </a:p>
        </p:txBody>
      </p:sp>
      <p:sp>
        <p:nvSpPr>
          <p:cNvPr id="9" name="Slide Number Placeholder 14">
            <a:extLst>
              <a:ext uri="{FF2B5EF4-FFF2-40B4-BE49-F238E27FC236}">
                <a16:creationId xmlns:a16="http://schemas.microsoft.com/office/drawing/2014/main" id="{D2040B9A-F88C-7141-DA01-C0AB6875D551}"/>
              </a:ext>
            </a:extLst>
          </p:cNvPr>
          <p:cNvSpPr>
            <a:spLocks noGrp="1"/>
          </p:cNvSpPr>
          <p:nvPr>
            <p:ph type="sldNum" sz="quarter" idx="12"/>
          </p:nvPr>
        </p:nvSpPr>
        <p:spPr>
          <a:xfrm>
            <a:off x="11696700" y="6419361"/>
            <a:ext cx="365066" cy="31878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8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srgbClr val="015D83"/>
              </a:solidFill>
              <a:effectLst/>
              <a:uLnTx/>
              <a:uFillTx/>
              <a:latin typeface="Tw Cen MT" panose="020B0602020104020603" pitchFamily="34" charset="0"/>
              <a:ea typeface="+mn-ea"/>
              <a:cs typeface="Arial"/>
              <a:sym typeface="Arial"/>
            </a:endParaRPr>
          </a:p>
        </p:txBody>
      </p:sp>
      <p:sp>
        <p:nvSpPr>
          <p:cNvPr id="22" name="TextBox 21">
            <a:extLst>
              <a:ext uri="{FF2B5EF4-FFF2-40B4-BE49-F238E27FC236}">
                <a16:creationId xmlns:a16="http://schemas.microsoft.com/office/drawing/2014/main" id="{A730CE5C-B2CB-2332-8C92-5499B98185C7}"/>
              </a:ext>
            </a:extLst>
          </p:cNvPr>
          <p:cNvSpPr txBox="1"/>
          <p:nvPr/>
        </p:nvSpPr>
        <p:spPr>
          <a:xfrm>
            <a:off x="6389888" y="6563265"/>
            <a:ext cx="3778791" cy="2585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015D83"/>
                </a:solidFill>
                <a:effectLst/>
                <a:uLnTx/>
                <a:uFillTx/>
                <a:latin typeface="Tw Cen MT" panose="020B0602020104020603" pitchFamily="34" charset="0"/>
                <a:ea typeface="+mn-ea"/>
                <a:cs typeface="Arial"/>
                <a:sym typeface="Arial"/>
              </a:rPr>
              <a:t>Source:  2022 American Community Survey 5-Year Estimates</a:t>
            </a:r>
          </a:p>
        </p:txBody>
      </p:sp>
      <p:pic>
        <p:nvPicPr>
          <p:cNvPr id="3" name="Picture 2" descr="A screenshot of a graph&#10;&#10;Description automatically generated">
            <a:extLst>
              <a:ext uri="{FF2B5EF4-FFF2-40B4-BE49-F238E27FC236}">
                <a16:creationId xmlns:a16="http://schemas.microsoft.com/office/drawing/2014/main" id="{FAE8F184-A1A2-DABA-1F59-0545E74AA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388" y="1666134"/>
            <a:ext cx="9486302" cy="4753227"/>
          </a:xfrm>
          <a:prstGeom prst="rect">
            <a:avLst/>
          </a:prstGeom>
        </p:spPr>
      </p:pic>
    </p:spTree>
    <p:extLst>
      <p:ext uri="{BB962C8B-B14F-4D97-AF65-F5344CB8AC3E}">
        <p14:creationId xmlns:p14="http://schemas.microsoft.com/office/powerpoint/2010/main" val="66855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01487828-B337-AA99-6620-6DBCA94697BF}"/>
              </a:ext>
            </a:extLst>
          </p:cNvPr>
          <p:cNvGraphicFramePr>
            <a:graphicFrameLocks/>
          </p:cNvGraphicFramePr>
          <p:nvPr/>
        </p:nvGraphicFramePr>
        <p:xfrm>
          <a:off x="390183" y="2461144"/>
          <a:ext cx="404522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D7097F7D-7A42-F6D0-D25B-196FF9F13927}"/>
              </a:ext>
            </a:extLst>
          </p:cNvPr>
          <p:cNvSpPr txBox="1"/>
          <p:nvPr/>
        </p:nvSpPr>
        <p:spPr>
          <a:xfrm>
            <a:off x="542456" y="1930859"/>
            <a:ext cx="4387068" cy="342851"/>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900" b="0" i="0" u="none" strike="noStrike" kern="0" cap="none" spc="90" normalizeH="0" baseline="0" noProof="0">
                <a:ln>
                  <a:solidFill>
                    <a:srgbClr val="015D83"/>
                  </a:solidFill>
                </a:ln>
                <a:solidFill>
                  <a:srgbClr val="015D83"/>
                </a:solidFill>
                <a:effectLst/>
                <a:uLnTx/>
                <a:uFillTx/>
                <a:latin typeface="Tw Cen MT" panose="020B0602020104020603" pitchFamily="34" charset="0"/>
                <a:cs typeface="Arial"/>
                <a:sym typeface="Arial"/>
              </a:rPr>
              <a:t>ENROLLMENT CHANGE OVER TIME</a:t>
            </a:r>
          </a:p>
        </p:txBody>
      </p:sp>
      <p:sp>
        <p:nvSpPr>
          <p:cNvPr id="13" name="TextBox 12">
            <a:extLst>
              <a:ext uri="{FF2B5EF4-FFF2-40B4-BE49-F238E27FC236}">
                <a16:creationId xmlns:a16="http://schemas.microsoft.com/office/drawing/2014/main" id="{8D199690-E96B-43B7-1A1B-B6BB2A43BBE8}"/>
              </a:ext>
            </a:extLst>
          </p:cNvPr>
          <p:cNvSpPr txBox="1"/>
          <p:nvPr/>
        </p:nvSpPr>
        <p:spPr>
          <a:xfrm>
            <a:off x="8229602" y="1929384"/>
            <a:ext cx="3365091" cy="342851"/>
          </a:xfrm>
          <a:prstGeom prst="rect">
            <a:avLst/>
          </a:prstGeom>
          <a:noFill/>
        </p:spPr>
        <p:txBody>
          <a:bodyPr wrap="square" rtlCol="0">
            <a:sp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900" b="0" i="0" u="none" strike="noStrike" kern="0" cap="none" spc="90" normalizeH="0" baseline="0" noProof="0">
                <a:ln>
                  <a:solidFill>
                    <a:srgbClr val="015D83"/>
                  </a:solidFill>
                </a:ln>
                <a:solidFill>
                  <a:srgbClr val="015D83"/>
                </a:solidFill>
                <a:effectLst/>
                <a:uLnTx/>
                <a:uFillTx/>
                <a:latin typeface="Tw Cen MT" panose="020B0602020104020603" pitchFamily="34" charset="0"/>
                <a:cs typeface="Arial"/>
                <a:sym typeface="Arial"/>
              </a:rPr>
              <a:t>2021 GRADUATION RATES</a:t>
            </a:r>
          </a:p>
        </p:txBody>
      </p:sp>
      <p:sp>
        <p:nvSpPr>
          <p:cNvPr id="14" name="TextBox 13">
            <a:extLst>
              <a:ext uri="{FF2B5EF4-FFF2-40B4-BE49-F238E27FC236}">
                <a16:creationId xmlns:a16="http://schemas.microsoft.com/office/drawing/2014/main" id="{674F815C-05E6-3B88-8F78-8747B86C5846}"/>
              </a:ext>
            </a:extLst>
          </p:cNvPr>
          <p:cNvSpPr txBox="1"/>
          <p:nvPr/>
        </p:nvSpPr>
        <p:spPr>
          <a:xfrm>
            <a:off x="3208309" y="5993181"/>
            <a:ext cx="1831263" cy="559030"/>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702B63"/>
                </a:solidFill>
                <a:effectLst/>
                <a:uLnTx/>
                <a:uFillTx/>
                <a:latin typeface="Tw Cen MT" panose="020B0602020104020603" pitchFamily="34" charset="0"/>
                <a:cs typeface="Arial"/>
                <a:sym typeface="Arial"/>
              </a:rPr>
              <a:t>African American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015D83"/>
                </a:solidFill>
                <a:effectLst/>
                <a:uLnTx/>
                <a:uFillTx/>
                <a:latin typeface="Tw Cen MT" panose="020B0602020104020603" pitchFamily="34" charset="0"/>
                <a:cs typeface="Arial"/>
                <a:sym typeface="Arial"/>
              </a:rPr>
              <a:t>White</a:t>
            </a:r>
          </a:p>
        </p:txBody>
      </p:sp>
      <p:sp>
        <p:nvSpPr>
          <p:cNvPr id="15" name="Title 1">
            <a:extLst>
              <a:ext uri="{FF2B5EF4-FFF2-40B4-BE49-F238E27FC236}">
                <a16:creationId xmlns:a16="http://schemas.microsoft.com/office/drawing/2014/main" id="{0918229B-EE77-D314-43FA-F482B77D272D}"/>
              </a:ext>
            </a:extLst>
          </p:cNvPr>
          <p:cNvSpPr>
            <a:spLocks noGrp="1"/>
          </p:cNvSpPr>
          <p:nvPr>
            <p:ph type="title"/>
          </p:nvPr>
        </p:nvSpPr>
        <p:spPr>
          <a:xfrm>
            <a:off x="495300" y="18255"/>
            <a:ext cx="10128364" cy="1325563"/>
          </a:xfrm>
        </p:spPr>
        <p:txBody>
          <a:bodyPr/>
          <a:lstStyle/>
          <a:p>
            <a:r>
              <a:rPr lang="en-US"/>
              <a:t>Equity Gaps Facing African American Students</a:t>
            </a:r>
          </a:p>
        </p:txBody>
      </p:sp>
      <p:sp>
        <p:nvSpPr>
          <p:cNvPr id="16" name="Slide Number Placeholder 14">
            <a:extLst>
              <a:ext uri="{FF2B5EF4-FFF2-40B4-BE49-F238E27FC236}">
                <a16:creationId xmlns:a16="http://schemas.microsoft.com/office/drawing/2014/main" id="{E1D7008D-EC3D-482C-0C39-AFD3AC16D001}"/>
              </a:ext>
            </a:extLst>
          </p:cNvPr>
          <p:cNvSpPr>
            <a:spLocks noGrp="1"/>
          </p:cNvSpPr>
          <p:nvPr>
            <p:ph type="sldNum" sz="quarter" idx="12"/>
          </p:nvPr>
        </p:nvSpPr>
        <p:spPr>
          <a:xfrm>
            <a:off x="11696700" y="6419361"/>
            <a:ext cx="365066" cy="31878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8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srgbClr val="015D83"/>
              </a:solidFill>
              <a:effectLst/>
              <a:uLnTx/>
              <a:uFillTx/>
              <a:latin typeface="Tw Cen MT" panose="020B0602020104020603" pitchFamily="34" charset="0"/>
              <a:ea typeface="+mn-ea"/>
              <a:cs typeface="Arial"/>
              <a:sym typeface="Arial"/>
            </a:endParaRPr>
          </a:p>
        </p:txBody>
      </p:sp>
      <p:cxnSp>
        <p:nvCxnSpPr>
          <p:cNvPr id="17" name="Straight Connector 16">
            <a:extLst>
              <a:ext uri="{FF2B5EF4-FFF2-40B4-BE49-F238E27FC236}">
                <a16:creationId xmlns:a16="http://schemas.microsoft.com/office/drawing/2014/main" id="{69213375-11AF-C74D-A0C0-8CFCFB60E5DA}"/>
              </a:ext>
            </a:extLst>
          </p:cNvPr>
          <p:cNvCxnSpPr>
            <a:cxnSpLocks/>
          </p:cNvCxnSpPr>
          <p:nvPr/>
        </p:nvCxnSpPr>
        <p:spPr>
          <a:xfrm>
            <a:off x="8437021" y="2379783"/>
            <a:ext cx="0" cy="4043734"/>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6CD763-04EB-8C2D-C1A7-C31E526B7465}"/>
              </a:ext>
            </a:extLst>
          </p:cNvPr>
          <p:cNvCxnSpPr>
            <a:cxnSpLocks/>
          </p:cNvCxnSpPr>
          <p:nvPr/>
        </p:nvCxnSpPr>
        <p:spPr>
          <a:xfrm flipH="1">
            <a:off x="5529383" y="4398996"/>
            <a:ext cx="589438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86AA63F-5903-968E-7D4F-5E5DCB1FE7FF}"/>
              </a:ext>
            </a:extLst>
          </p:cNvPr>
          <p:cNvSpPr txBox="1"/>
          <p:nvPr/>
        </p:nvSpPr>
        <p:spPr>
          <a:xfrm>
            <a:off x="5936392" y="3783830"/>
            <a:ext cx="1668644" cy="29260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58595B"/>
                </a:solidFill>
                <a:effectLst/>
                <a:uLnTx/>
                <a:uFillTx/>
                <a:latin typeface="Tw Cen MT" panose="020B0602020104020603" pitchFamily="34" charset="0"/>
                <a:cs typeface="Arial"/>
                <a:sym typeface="Arial"/>
              </a:rPr>
              <a:t>Public Universities</a:t>
            </a:r>
          </a:p>
        </p:txBody>
      </p:sp>
      <p:sp>
        <p:nvSpPr>
          <p:cNvPr id="23" name="TextBox 22">
            <a:extLst>
              <a:ext uri="{FF2B5EF4-FFF2-40B4-BE49-F238E27FC236}">
                <a16:creationId xmlns:a16="http://schemas.microsoft.com/office/drawing/2014/main" id="{803F2CFC-69AC-BB5B-A59F-03821D6C5B15}"/>
              </a:ext>
            </a:extLst>
          </p:cNvPr>
          <p:cNvSpPr txBox="1"/>
          <p:nvPr/>
        </p:nvSpPr>
        <p:spPr>
          <a:xfrm>
            <a:off x="9015984" y="3785616"/>
            <a:ext cx="1913283" cy="29260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58595B"/>
                </a:solidFill>
                <a:effectLst/>
                <a:uLnTx/>
                <a:uFillTx/>
                <a:latin typeface="Tw Cen MT" panose="020B0602020104020603" pitchFamily="34" charset="0"/>
                <a:cs typeface="Arial"/>
                <a:sym typeface="Arial"/>
              </a:rPr>
              <a:t>Community Colleges</a:t>
            </a:r>
          </a:p>
        </p:txBody>
      </p:sp>
      <p:sp>
        <p:nvSpPr>
          <p:cNvPr id="39" name="TextBox 38">
            <a:extLst>
              <a:ext uri="{FF2B5EF4-FFF2-40B4-BE49-F238E27FC236}">
                <a16:creationId xmlns:a16="http://schemas.microsoft.com/office/drawing/2014/main" id="{FBA7DC59-4D8F-26FC-656B-5219FEC57417}"/>
              </a:ext>
            </a:extLst>
          </p:cNvPr>
          <p:cNvSpPr txBox="1"/>
          <p:nvPr/>
        </p:nvSpPr>
        <p:spPr>
          <a:xfrm>
            <a:off x="5816963" y="6222076"/>
            <a:ext cx="1907503" cy="291213"/>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58595B"/>
                </a:solidFill>
                <a:effectLst/>
                <a:uLnTx/>
                <a:uFillTx/>
                <a:latin typeface="Tw Cen MT" panose="020B0602020104020603" pitchFamily="34" charset="0"/>
                <a:cs typeface="Arial"/>
                <a:sym typeface="Arial"/>
              </a:rPr>
              <a:t>Non-Profit Institutions</a:t>
            </a:r>
          </a:p>
        </p:txBody>
      </p:sp>
      <p:sp>
        <p:nvSpPr>
          <p:cNvPr id="40" name="TextBox 39">
            <a:extLst>
              <a:ext uri="{FF2B5EF4-FFF2-40B4-BE49-F238E27FC236}">
                <a16:creationId xmlns:a16="http://schemas.microsoft.com/office/drawing/2014/main" id="{98435F5C-D7B3-3DEF-8A2F-995402D6E696}"/>
              </a:ext>
            </a:extLst>
          </p:cNvPr>
          <p:cNvSpPr txBox="1"/>
          <p:nvPr/>
        </p:nvSpPr>
        <p:spPr>
          <a:xfrm>
            <a:off x="9012464" y="6227064"/>
            <a:ext cx="1841592" cy="29260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58595B"/>
                </a:solidFill>
                <a:effectLst/>
                <a:uLnTx/>
                <a:uFillTx/>
                <a:latin typeface="Tw Cen MT" panose="020B0602020104020603" pitchFamily="34" charset="0"/>
                <a:cs typeface="Arial"/>
                <a:sym typeface="Arial"/>
              </a:rPr>
              <a:t>For Profit Institutions</a:t>
            </a:r>
          </a:p>
        </p:txBody>
      </p:sp>
      <p:sp>
        <p:nvSpPr>
          <p:cNvPr id="41" name="TextBox 40">
            <a:extLst>
              <a:ext uri="{FF2B5EF4-FFF2-40B4-BE49-F238E27FC236}">
                <a16:creationId xmlns:a16="http://schemas.microsoft.com/office/drawing/2014/main" id="{2D201F9A-576B-9AE3-28F9-0F18616EFF75}"/>
              </a:ext>
            </a:extLst>
          </p:cNvPr>
          <p:cNvSpPr txBox="1"/>
          <p:nvPr/>
        </p:nvSpPr>
        <p:spPr>
          <a:xfrm>
            <a:off x="6232223" y="2368470"/>
            <a:ext cx="801239"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702B63"/>
                </a:solidFill>
                <a:effectLst/>
                <a:uLnTx/>
                <a:uFillTx/>
                <a:latin typeface="Tw Cen MT" panose="020B0602020104020603" pitchFamily="34" charset="0"/>
                <a:cs typeface="Arial"/>
                <a:sym typeface="Arial"/>
              </a:rPr>
              <a:t>37.3%</a:t>
            </a:r>
          </a:p>
        </p:txBody>
      </p:sp>
      <p:sp>
        <p:nvSpPr>
          <p:cNvPr id="44" name="TextBox 43">
            <a:extLst>
              <a:ext uri="{FF2B5EF4-FFF2-40B4-BE49-F238E27FC236}">
                <a16:creationId xmlns:a16="http://schemas.microsoft.com/office/drawing/2014/main" id="{340B96DD-AD21-F318-0A85-94E2789BB707}"/>
              </a:ext>
            </a:extLst>
          </p:cNvPr>
          <p:cNvSpPr txBox="1"/>
          <p:nvPr/>
        </p:nvSpPr>
        <p:spPr>
          <a:xfrm>
            <a:off x="7414554" y="2343689"/>
            <a:ext cx="871820"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015D83"/>
                </a:solidFill>
                <a:effectLst/>
                <a:uLnTx/>
                <a:uFillTx/>
                <a:latin typeface="Tw Cen MT" panose="020B0602020104020603" pitchFamily="34" charset="0"/>
                <a:cs typeface="Arial"/>
                <a:sym typeface="Arial"/>
              </a:rPr>
              <a:t>70.2%</a:t>
            </a:r>
          </a:p>
        </p:txBody>
      </p:sp>
      <p:sp>
        <p:nvSpPr>
          <p:cNvPr id="45" name="TextBox 44">
            <a:extLst>
              <a:ext uri="{FF2B5EF4-FFF2-40B4-BE49-F238E27FC236}">
                <a16:creationId xmlns:a16="http://schemas.microsoft.com/office/drawing/2014/main" id="{E90D93C5-5D9A-9462-485B-8E8EC1DE2BCC}"/>
              </a:ext>
            </a:extLst>
          </p:cNvPr>
          <p:cNvSpPr txBox="1"/>
          <p:nvPr/>
        </p:nvSpPr>
        <p:spPr>
          <a:xfrm>
            <a:off x="6232224" y="4818888"/>
            <a:ext cx="801239"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702B63"/>
                </a:solidFill>
                <a:effectLst/>
                <a:uLnTx/>
                <a:uFillTx/>
                <a:latin typeface="Tw Cen MT" panose="020B0602020104020603" pitchFamily="34" charset="0"/>
                <a:cs typeface="Arial"/>
                <a:sym typeface="Arial"/>
              </a:rPr>
              <a:t>43.6%</a:t>
            </a:r>
          </a:p>
        </p:txBody>
      </p:sp>
      <p:sp>
        <p:nvSpPr>
          <p:cNvPr id="50" name="TextBox 49">
            <a:extLst>
              <a:ext uri="{FF2B5EF4-FFF2-40B4-BE49-F238E27FC236}">
                <a16:creationId xmlns:a16="http://schemas.microsoft.com/office/drawing/2014/main" id="{3983F9B9-229A-061E-45F8-F3F1EBD32383}"/>
              </a:ext>
            </a:extLst>
          </p:cNvPr>
          <p:cNvSpPr txBox="1"/>
          <p:nvPr/>
        </p:nvSpPr>
        <p:spPr>
          <a:xfrm>
            <a:off x="7422149" y="4797323"/>
            <a:ext cx="871820"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015D83"/>
                </a:solidFill>
                <a:effectLst/>
                <a:uLnTx/>
                <a:uFillTx/>
                <a:latin typeface="Tw Cen MT" panose="020B0602020104020603" pitchFamily="34" charset="0"/>
                <a:cs typeface="Arial"/>
                <a:sym typeface="Arial"/>
              </a:rPr>
              <a:t>69.8%</a:t>
            </a:r>
          </a:p>
        </p:txBody>
      </p:sp>
      <p:sp>
        <p:nvSpPr>
          <p:cNvPr id="51" name="TextBox 50">
            <a:extLst>
              <a:ext uri="{FF2B5EF4-FFF2-40B4-BE49-F238E27FC236}">
                <a16:creationId xmlns:a16="http://schemas.microsoft.com/office/drawing/2014/main" id="{B8821034-C2B2-2A89-8AE1-C110DF274002}"/>
              </a:ext>
            </a:extLst>
          </p:cNvPr>
          <p:cNvSpPr txBox="1"/>
          <p:nvPr/>
        </p:nvSpPr>
        <p:spPr>
          <a:xfrm>
            <a:off x="9379126" y="2373932"/>
            <a:ext cx="801239"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702B63"/>
                </a:solidFill>
                <a:effectLst/>
                <a:uLnTx/>
                <a:uFillTx/>
                <a:latin typeface="Tw Cen MT" panose="020B0602020104020603" pitchFamily="34" charset="0"/>
                <a:cs typeface="Arial"/>
                <a:sym typeface="Arial"/>
              </a:rPr>
              <a:t>15.4%</a:t>
            </a:r>
          </a:p>
        </p:txBody>
      </p:sp>
      <p:sp>
        <p:nvSpPr>
          <p:cNvPr id="52" name="TextBox 51">
            <a:extLst>
              <a:ext uri="{FF2B5EF4-FFF2-40B4-BE49-F238E27FC236}">
                <a16:creationId xmlns:a16="http://schemas.microsoft.com/office/drawing/2014/main" id="{60BFB051-FA3C-0759-7745-8918DDF9CBB9}"/>
              </a:ext>
            </a:extLst>
          </p:cNvPr>
          <p:cNvSpPr txBox="1"/>
          <p:nvPr/>
        </p:nvSpPr>
        <p:spPr>
          <a:xfrm>
            <a:off x="10605921" y="2352268"/>
            <a:ext cx="871820"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015D83"/>
                </a:solidFill>
                <a:effectLst/>
                <a:uLnTx/>
                <a:uFillTx/>
                <a:latin typeface="Tw Cen MT" panose="020B0602020104020603" pitchFamily="34" charset="0"/>
                <a:cs typeface="Arial"/>
                <a:sym typeface="Arial"/>
              </a:rPr>
              <a:t>40.2%</a:t>
            </a:r>
          </a:p>
        </p:txBody>
      </p:sp>
      <p:sp>
        <p:nvSpPr>
          <p:cNvPr id="53" name="TextBox 52">
            <a:extLst>
              <a:ext uri="{FF2B5EF4-FFF2-40B4-BE49-F238E27FC236}">
                <a16:creationId xmlns:a16="http://schemas.microsoft.com/office/drawing/2014/main" id="{9B503743-639E-DA73-63CA-7C611042B32D}"/>
              </a:ext>
            </a:extLst>
          </p:cNvPr>
          <p:cNvSpPr txBox="1"/>
          <p:nvPr/>
        </p:nvSpPr>
        <p:spPr>
          <a:xfrm>
            <a:off x="9379125" y="4818888"/>
            <a:ext cx="871817"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702B63"/>
                </a:solidFill>
                <a:effectLst/>
                <a:uLnTx/>
                <a:uFillTx/>
                <a:latin typeface="Tw Cen MT" panose="020B0602020104020603" pitchFamily="34" charset="0"/>
                <a:cs typeface="Arial"/>
                <a:sym typeface="Arial"/>
              </a:rPr>
              <a:t>19.4%</a:t>
            </a:r>
          </a:p>
        </p:txBody>
      </p:sp>
      <p:sp>
        <p:nvSpPr>
          <p:cNvPr id="54" name="TextBox 53">
            <a:extLst>
              <a:ext uri="{FF2B5EF4-FFF2-40B4-BE49-F238E27FC236}">
                <a16:creationId xmlns:a16="http://schemas.microsoft.com/office/drawing/2014/main" id="{31679C05-8919-B9FB-84BF-3C50115CED33}"/>
              </a:ext>
            </a:extLst>
          </p:cNvPr>
          <p:cNvSpPr txBox="1"/>
          <p:nvPr/>
        </p:nvSpPr>
        <p:spPr>
          <a:xfrm>
            <a:off x="10605921" y="4794667"/>
            <a:ext cx="871820"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015D83"/>
                </a:solidFill>
                <a:effectLst/>
                <a:uLnTx/>
                <a:uFillTx/>
                <a:latin typeface="Tw Cen MT" panose="020B0602020104020603" pitchFamily="34" charset="0"/>
                <a:cs typeface="Arial"/>
                <a:sym typeface="Arial"/>
              </a:rPr>
              <a:t>43.8%</a:t>
            </a:r>
          </a:p>
        </p:txBody>
      </p:sp>
      <p:graphicFrame>
        <p:nvGraphicFramePr>
          <p:cNvPr id="55" name="Chart 54">
            <a:extLst>
              <a:ext uri="{FF2B5EF4-FFF2-40B4-BE49-F238E27FC236}">
                <a16:creationId xmlns:a16="http://schemas.microsoft.com/office/drawing/2014/main" id="{7C5D8792-2E6E-6323-9B10-74426DE4A5E0}"/>
              </a:ext>
            </a:extLst>
          </p:cNvPr>
          <p:cNvGraphicFramePr>
            <a:graphicFrameLocks/>
          </p:cNvGraphicFramePr>
          <p:nvPr/>
        </p:nvGraphicFramePr>
        <p:xfrm>
          <a:off x="5708073" y="2697480"/>
          <a:ext cx="1005840" cy="1005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Chart 55">
            <a:extLst>
              <a:ext uri="{FF2B5EF4-FFF2-40B4-BE49-F238E27FC236}">
                <a16:creationId xmlns:a16="http://schemas.microsoft.com/office/drawing/2014/main" id="{69734219-432D-104E-34F3-61EAD179FA98}"/>
              </a:ext>
            </a:extLst>
          </p:cNvPr>
          <p:cNvGraphicFramePr>
            <a:graphicFrameLocks/>
          </p:cNvGraphicFramePr>
          <p:nvPr/>
        </p:nvGraphicFramePr>
        <p:xfrm>
          <a:off x="6844624" y="2697480"/>
          <a:ext cx="1005840" cy="1005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7" name="Chart 56">
            <a:extLst>
              <a:ext uri="{FF2B5EF4-FFF2-40B4-BE49-F238E27FC236}">
                <a16:creationId xmlns:a16="http://schemas.microsoft.com/office/drawing/2014/main" id="{00A246F0-4E79-983F-52ED-361C52B4C9F7}"/>
              </a:ext>
            </a:extLst>
          </p:cNvPr>
          <p:cNvGraphicFramePr>
            <a:graphicFrameLocks/>
          </p:cNvGraphicFramePr>
          <p:nvPr/>
        </p:nvGraphicFramePr>
        <p:xfrm>
          <a:off x="10012680" y="2697480"/>
          <a:ext cx="1005840" cy="10058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8" name="Chart 57">
            <a:extLst>
              <a:ext uri="{FF2B5EF4-FFF2-40B4-BE49-F238E27FC236}">
                <a16:creationId xmlns:a16="http://schemas.microsoft.com/office/drawing/2014/main" id="{52575EB5-DE64-D3C2-22A6-B0880FFF9314}"/>
              </a:ext>
            </a:extLst>
          </p:cNvPr>
          <p:cNvGraphicFramePr>
            <a:graphicFrameLocks/>
          </p:cNvGraphicFramePr>
          <p:nvPr/>
        </p:nvGraphicFramePr>
        <p:xfrm>
          <a:off x="8860536" y="2697480"/>
          <a:ext cx="1005840" cy="100584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9" name="Chart 58">
            <a:extLst>
              <a:ext uri="{FF2B5EF4-FFF2-40B4-BE49-F238E27FC236}">
                <a16:creationId xmlns:a16="http://schemas.microsoft.com/office/drawing/2014/main" id="{7E190410-B0D8-18BB-A1DD-046C46EECEB8}"/>
              </a:ext>
            </a:extLst>
          </p:cNvPr>
          <p:cNvGraphicFramePr>
            <a:graphicFrameLocks/>
          </p:cNvGraphicFramePr>
          <p:nvPr/>
        </p:nvGraphicFramePr>
        <p:xfrm>
          <a:off x="5705856" y="5120640"/>
          <a:ext cx="1005840" cy="100584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0" name="Chart 59">
            <a:extLst>
              <a:ext uri="{FF2B5EF4-FFF2-40B4-BE49-F238E27FC236}">
                <a16:creationId xmlns:a16="http://schemas.microsoft.com/office/drawing/2014/main" id="{540F5DE7-3D8D-406D-4BBC-E9A76260FAA3}"/>
              </a:ext>
            </a:extLst>
          </p:cNvPr>
          <p:cNvGraphicFramePr>
            <a:graphicFrameLocks/>
          </p:cNvGraphicFramePr>
          <p:nvPr/>
        </p:nvGraphicFramePr>
        <p:xfrm>
          <a:off x="8860536" y="5120640"/>
          <a:ext cx="1005840" cy="100584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1" name="Chart 60">
            <a:extLst>
              <a:ext uri="{FF2B5EF4-FFF2-40B4-BE49-F238E27FC236}">
                <a16:creationId xmlns:a16="http://schemas.microsoft.com/office/drawing/2014/main" id="{06FB8684-0C1B-EEDE-24CA-DCF6549C1368}"/>
              </a:ext>
            </a:extLst>
          </p:cNvPr>
          <p:cNvGraphicFramePr>
            <a:graphicFrameLocks/>
          </p:cNvGraphicFramePr>
          <p:nvPr/>
        </p:nvGraphicFramePr>
        <p:xfrm>
          <a:off x="6848856" y="5120640"/>
          <a:ext cx="1005840" cy="100584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2" name="Chart 61">
            <a:extLst>
              <a:ext uri="{FF2B5EF4-FFF2-40B4-BE49-F238E27FC236}">
                <a16:creationId xmlns:a16="http://schemas.microsoft.com/office/drawing/2014/main" id="{DE51B6F3-3CF3-470A-9EAD-33E618FF7E21}"/>
              </a:ext>
            </a:extLst>
          </p:cNvPr>
          <p:cNvGraphicFramePr>
            <a:graphicFrameLocks/>
          </p:cNvGraphicFramePr>
          <p:nvPr/>
        </p:nvGraphicFramePr>
        <p:xfrm>
          <a:off x="10012680" y="5120640"/>
          <a:ext cx="1005840" cy="1005840"/>
        </p:xfrm>
        <a:graphic>
          <a:graphicData uri="http://schemas.openxmlformats.org/drawingml/2006/chart">
            <c:chart xmlns:c="http://schemas.openxmlformats.org/drawingml/2006/chart" xmlns:r="http://schemas.openxmlformats.org/officeDocument/2006/relationships" r:id="rId12"/>
          </a:graphicData>
        </a:graphic>
      </p:graphicFrame>
      <p:sp>
        <p:nvSpPr>
          <p:cNvPr id="63" name="TextBox 62">
            <a:extLst>
              <a:ext uri="{FF2B5EF4-FFF2-40B4-BE49-F238E27FC236}">
                <a16:creationId xmlns:a16="http://schemas.microsoft.com/office/drawing/2014/main" id="{2749E13E-2994-001A-D7F0-A28117D348F3}"/>
              </a:ext>
            </a:extLst>
          </p:cNvPr>
          <p:cNvSpPr txBox="1"/>
          <p:nvPr/>
        </p:nvSpPr>
        <p:spPr>
          <a:xfrm>
            <a:off x="542456" y="2335218"/>
            <a:ext cx="3414449" cy="559030"/>
          </a:xfrm>
          <a:prstGeom prst="rect">
            <a:avLst/>
          </a:prstGeom>
          <a:noFill/>
        </p:spPr>
        <p:txBody>
          <a:bodyPr wrap="square" rtlCol="0" anchor="ctr"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702B63"/>
                </a:solidFill>
                <a:effectLst/>
                <a:uLnTx/>
                <a:uFillTx/>
                <a:latin typeface="Tw Cen MT" panose="020B0602020104020603" pitchFamily="34" charset="0"/>
                <a:cs typeface="Arial"/>
                <a:sym typeface="Arial"/>
              </a:rPr>
              <a:t>Enrollment has decreased by </a:t>
            </a:r>
            <a:r>
              <a:rPr kumimoji="0" lang="en-US" sz="2400" b="1" i="0" u="none" strike="noStrike" kern="0" cap="none" spc="-100" normalizeH="0" baseline="0" noProof="0">
                <a:ln>
                  <a:noFill/>
                </a:ln>
                <a:solidFill>
                  <a:srgbClr val="702B63"/>
                </a:solidFill>
                <a:effectLst/>
                <a:uLnTx/>
                <a:uFillTx/>
                <a:latin typeface="Tw Cen MT" panose="020B0602020104020603" pitchFamily="34" charset="0"/>
                <a:cs typeface="Arial"/>
                <a:sym typeface="Arial"/>
              </a:rPr>
              <a:t>37% </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702B63"/>
                </a:solidFill>
                <a:effectLst/>
                <a:uLnTx/>
                <a:uFillTx/>
                <a:latin typeface="Tw Cen MT" panose="020B0602020104020603" pitchFamily="34" charset="0"/>
                <a:cs typeface="Arial"/>
                <a:sym typeface="Arial"/>
              </a:rPr>
              <a:t>for African Americans.</a:t>
            </a:r>
            <a:endParaRPr kumimoji="0" lang="en-US" sz="1800" b="0" i="0" u="none" strike="noStrike" kern="0" cap="none" spc="-100" normalizeH="0" baseline="0" noProof="0">
              <a:ln>
                <a:noFill/>
              </a:ln>
              <a:solidFill>
                <a:srgbClr val="015D83"/>
              </a:solidFill>
              <a:effectLst/>
              <a:uLnTx/>
              <a:uFillTx/>
              <a:latin typeface="Tw Cen MT" panose="020B0602020104020603" pitchFamily="34" charset="0"/>
              <a:cs typeface="Arial"/>
              <a:sym typeface="Arial"/>
            </a:endParaRPr>
          </a:p>
        </p:txBody>
      </p:sp>
      <p:sp>
        <p:nvSpPr>
          <p:cNvPr id="64" name="TextBox 63">
            <a:extLst>
              <a:ext uri="{FF2B5EF4-FFF2-40B4-BE49-F238E27FC236}">
                <a16:creationId xmlns:a16="http://schemas.microsoft.com/office/drawing/2014/main" id="{9562009A-055D-D40F-A21A-105DF9CC4AC2}"/>
              </a:ext>
            </a:extLst>
          </p:cNvPr>
          <p:cNvSpPr txBox="1"/>
          <p:nvPr/>
        </p:nvSpPr>
        <p:spPr>
          <a:xfrm>
            <a:off x="487780" y="3311926"/>
            <a:ext cx="1443823" cy="943808"/>
          </a:xfrm>
          <a:prstGeom prst="rect">
            <a:avLst/>
          </a:prstGeom>
          <a:noFill/>
        </p:spPr>
        <p:txBody>
          <a:bodyPr wrap="square" rtlCol="0" anchor="ctr"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000" b="1" i="0" u="none" strike="noStrike" kern="0" cap="none" spc="-100" normalizeH="0" baseline="0" noProof="0">
                <a:ln>
                  <a:noFill/>
                </a:ln>
                <a:solidFill>
                  <a:srgbClr val="702B63"/>
                </a:solidFill>
                <a:effectLst/>
                <a:uLnTx/>
                <a:uFillTx/>
                <a:latin typeface="Tw Cen MT" panose="020B0602020104020603" pitchFamily="34" charset="0"/>
                <a:cs typeface="Arial"/>
                <a:sym typeface="Arial"/>
              </a:rPr>
              <a:t>2013</a:t>
            </a:r>
            <a:endParaRPr kumimoji="0" lang="en-US" sz="1800" b="1" i="0" u="none" strike="noStrike" kern="0" cap="none" spc="-100" normalizeH="0" baseline="0" noProof="0">
              <a:ln>
                <a:noFill/>
              </a:ln>
              <a:solidFill>
                <a:srgbClr val="702B63"/>
              </a:solidFill>
              <a:effectLst/>
              <a:uLnTx/>
              <a:uFillTx/>
              <a:latin typeface="Tw Cen MT" panose="020B0602020104020603" pitchFamily="34" charset="0"/>
              <a:cs typeface="Arial"/>
              <a:sym typeface="Arial"/>
            </a:endParaRP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702B63"/>
                </a:solidFill>
                <a:effectLst/>
                <a:uLnTx/>
                <a:uFillTx/>
                <a:latin typeface="Tw Cen MT" panose="020B0602020104020603" pitchFamily="34" charset="0"/>
                <a:cs typeface="Arial"/>
                <a:sym typeface="Arial"/>
              </a:rPr>
              <a:t>107k students</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702B63"/>
                </a:solidFill>
                <a:effectLst/>
                <a:uLnTx/>
                <a:uFillTx/>
                <a:latin typeface="Tw Cen MT" panose="020B0602020104020603" pitchFamily="34" charset="0"/>
                <a:cs typeface="Arial"/>
                <a:sym typeface="Arial"/>
              </a:rPr>
              <a:t>enrolled</a:t>
            </a:r>
            <a:endParaRPr kumimoji="0" lang="en-US" sz="1800" b="0" i="0" u="none" strike="noStrike" kern="0" cap="none" spc="-100" normalizeH="0" baseline="0" noProof="0">
              <a:ln>
                <a:noFill/>
              </a:ln>
              <a:solidFill>
                <a:srgbClr val="015D83"/>
              </a:solidFill>
              <a:effectLst/>
              <a:uLnTx/>
              <a:uFillTx/>
              <a:latin typeface="Tw Cen MT" panose="020B0602020104020603" pitchFamily="34" charset="0"/>
              <a:cs typeface="Arial"/>
              <a:sym typeface="Arial"/>
            </a:endParaRPr>
          </a:p>
        </p:txBody>
      </p:sp>
      <p:sp>
        <p:nvSpPr>
          <p:cNvPr id="65" name="TextBox 64">
            <a:extLst>
              <a:ext uri="{FF2B5EF4-FFF2-40B4-BE49-F238E27FC236}">
                <a16:creationId xmlns:a16="http://schemas.microsoft.com/office/drawing/2014/main" id="{8C470FC1-D57C-2E0E-A0AC-94A3CCF5740D}"/>
              </a:ext>
            </a:extLst>
          </p:cNvPr>
          <p:cNvSpPr txBox="1"/>
          <p:nvPr/>
        </p:nvSpPr>
        <p:spPr>
          <a:xfrm>
            <a:off x="2873706" y="3947652"/>
            <a:ext cx="1443823" cy="943808"/>
          </a:xfrm>
          <a:prstGeom prst="rect">
            <a:avLst/>
          </a:prstGeom>
          <a:noFill/>
        </p:spPr>
        <p:txBody>
          <a:bodyPr wrap="square" rtlCol="0" anchor="ctr" anchorCtr="0">
            <a:no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000" b="1" i="0" u="none" strike="noStrike" kern="0" cap="none" spc="-100" normalizeH="0" baseline="0" noProof="0">
                <a:ln>
                  <a:noFill/>
                </a:ln>
                <a:solidFill>
                  <a:srgbClr val="702B63"/>
                </a:solidFill>
                <a:effectLst/>
                <a:uLnTx/>
                <a:uFillTx/>
                <a:latin typeface="Tw Cen MT" panose="020B0602020104020603" pitchFamily="34" charset="0"/>
                <a:cs typeface="Arial"/>
                <a:sym typeface="Arial"/>
              </a:rPr>
              <a:t>2021</a:t>
            </a:r>
            <a:endParaRPr kumimoji="0" lang="en-US" sz="1800" b="1" i="0" u="none" strike="noStrike" kern="0" cap="none" spc="-100" normalizeH="0" baseline="0" noProof="0">
              <a:ln>
                <a:noFill/>
              </a:ln>
              <a:solidFill>
                <a:srgbClr val="702B63"/>
              </a:solidFill>
              <a:effectLst/>
              <a:uLnTx/>
              <a:uFillTx/>
              <a:latin typeface="Tw Cen MT" panose="020B0602020104020603" pitchFamily="34" charset="0"/>
              <a:cs typeface="Arial"/>
              <a:sym typeface="Arial"/>
            </a:endParaRPr>
          </a:p>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702B63"/>
                </a:solidFill>
                <a:effectLst/>
                <a:uLnTx/>
                <a:uFillTx/>
                <a:latin typeface="Tw Cen MT" panose="020B0602020104020603" pitchFamily="34" charset="0"/>
                <a:cs typeface="Arial"/>
                <a:sym typeface="Arial"/>
              </a:rPr>
              <a:t>67k students</a:t>
            </a:r>
          </a:p>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702B63"/>
                </a:solidFill>
                <a:effectLst/>
                <a:uLnTx/>
                <a:uFillTx/>
                <a:latin typeface="Tw Cen MT" panose="020B0602020104020603" pitchFamily="34" charset="0"/>
                <a:cs typeface="Arial"/>
                <a:sym typeface="Arial"/>
              </a:rPr>
              <a:t>enrolled</a:t>
            </a:r>
            <a:endParaRPr kumimoji="0" lang="en-US" sz="1800" b="0" i="0" u="none" strike="noStrike" kern="0" cap="none" spc="-100" normalizeH="0" baseline="0" noProof="0">
              <a:ln>
                <a:noFill/>
              </a:ln>
              <a:solidFill>
                <a:srgbClr val="015D83"/>
              </a:solidFill>
              <a:effectLst/>
              <a:uLnTx/>
              <a:uFillTx/>
              <a:latin typeface="Tw Cen MT" panose="020B0602020104020603" pitchFamily="34" charset="0"/>
              <a:cs typeface="Arial"/>
              <a:sym typeface="Arial"/>
            </a:endParaRPr>
          </a:p>
        </p:txBody>
      </p:sp>
    </p:spTree>
    <p:extLst>
      <p:ext uri="{BB962C8B-B14F-4D97-AF65-F5344CB8AC3E}">
        <p14:creationId xmlns:p14="http://schemas.microsoft.com/office/powerpoint/2010/main" val="14128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21DE9272-19EF-FA03-2BE5-E68F398AAF13}"/>
              </a:ext>
            </a:extLst>
          </p:cNvPr>
          <p:cNvGraphicFramePr>
            <a:graphicFrameLocks/>
          </p:cNvGraphicFramePr>
          <p:nvPr/>
        </p:nvGraphicFramePr>
        <p:xfrm>
          <a:off x="444091" y="2444232"/>
          <a:ext cx="4197096"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EE68ECA2-FF2A-E91B-4B84-9BC48627DBB2}"/>
              </a:ext>
            </a:extLst>
          </p:cNvPr>
          <p:cNvSpPr txBox="1"/>
          <p:nvPr/>
        </p:nvSpPr>
        <p:spPr>
          <a:xfrm>
            <a:off x="8226944" y="1929384"/>
            <a:ext cx="3365091" cy="342851"/>
          </a:xfrm>
          <a:prstGeom prst="rect">
            <a:avLst/>
          </a:prstGeom>
          <a:noFill/>
        </p:spPr>
        <p:txBody>
          <a:bodyPr wrap="square" rtlCol="0">
            <a:sp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900" b="0" i="0" u="none" strike="noStrike" kern="0" cap="none" spc="90" normalizeH="0" baseline="0" noProof="0">
                <a:ln>
                  <a:solidFill>
                    <a:srgbClr val="015D83"/>
                  </a:solidFill>
                </a:ln>
                <a:solidFill>
                  <a:srgbClr val="015D83"/>
                </a:solidFill>
                <a:effectLst/>
                <a:uLnTx/>
                <a:uFillTx/>
                <a:latin typeface="Tw Cen MT" panose="020B0602020104020603" pitchFamily="34" charset="0"/>
                <a:cs typeface="Arial"/>
                <a:sym typeface="Arial"/>
              </a:rPr>
              <a:t>2021 GRADUATION RATES</a:t>
            </a:r>
          </a:p>
        </p:txBody>
      </p:sp>
      <p:sp>
        <p:nvSpPr>
          <p:cNvPr id="15" name="TextBox 14">
            <a:extLst>
              <a:ext uri="{FF2B5EF4-FFF2-40B4-BE49-F238E27FC236}">
                <a16:creationId xmlns:a16="http://schemas.microsoft.com/office/drawing/2014/main" id="{7320CE3D-1169-4E2B-94DF-6C85C7D4BD20}"/>
              </a:ext>
            </a:extLst>
          </p:cNvPr>
          <p:cNvSpPr txBox="1"/>
          <p:nvPr/>
        </p:nvSpPr>
        <p:spPr>
          <a:xfrm>
            <a:off x="539496" y="1929384"/>
            <a:ext cx="4387068" cy="342851"/>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900" b="0" i="0" u="none" strike="noStrike" kern="0" cap="none" spc="90" normalizeH="0" baseline="0" noProof="0">
                <a:ln>
                  <a:solidFill>
                    <a:srgbClr val="015D83"/>
                  </a:solidFill>
                </a:ln>
                <a:solidFill>
                  <a:srgbClr val="015D83"/>
                </a:solidFill>
                <a:effectLst/>
                <a:uLnTx/>
                <a:uFillTx/>
                <a:latin typeface="Tw Cen MT" panose="020B0602020104020603" pitchFamily="34" charset="0"/>
                <a:cs typeface="Arial"/>
                <a:sym typeface="Arial"/>
              </a:rPr>
              <a:t>ENROLLMENT CHANGE OVER TIME</a:t>
            </a:r>
          </a:p>
        </p:txBody>
      </p:sp>
      <p:sp>
        <p:nvSpPr>
          <p:cNvPr id="17" name="TextBox 16">
            <a:extLst>
              <a:ext uri="{FF2B5EF4-FFF2-40B4-BE49-F238E27FC236}">
                <a16:creationId xmlns:a16="http://schemas.microsoft.com/office/drawing/2014/main" id="{C1DB077D-45D8-009A-A763-1C16E93C4A87}"/>
              </a:ext>
            </a:extLst>
          </p:cNvPr>
          <p:cNvSpPr txBox="1"/>
          <p:nvPr/>
        </p:nvSpPr>
        <p:spPr>
          <a:xfrm>
            <a:off x="4130475" y="5993181"/>
            <a:ext cx="931265" cy="559030"/>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00A4B5"/>
                </a:solidFill>
                <a:effectLst/>
                <a:uLnTx/>
                <a:uFillTx/>
                <a:latin typeface="Tw Cen MT" panose="020B0602020104020603" pitchFamily="34" charset="0"/>
                <a:cs typeface="Arial"/>
                <a:sym typeface="Arial"/>
              </a:rPr>
              <a:t>Latino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015D83"/>
                </a:solidFill>
                <a:effectLst/>
                <a:uLnTx/>
                <a:uFillTx/>
                <a:latin typeface="Tw Cen MT" panose="020B0602020104020603" pitchFamily="34" charset="0"/>
                <a:cs typeface="Arial"/>
                <a:sym typeface="Arial"/>
              </a:rPr>
              <a:t>White</a:t>
            </a:r>
          </a:p>
        </p:txBody>
      </p:sp>
      <p:sp>
        <p:nvSpPr>
          <p:cNvPr id="39" name="Title 1">
            <a:extLst>
              <a:ext uri="{FF2B5EF4-FFF2-40B4-BE49-F238E27FC236}">
                <a16:creationId xmlns:a16="http://schemas.microsoft.com/office/drawing/2014/main" id="{B297A302-7B2E-BB0B-0750-DA08D473340F}"/>
              </a:ext>
            </a:extLst>
          </p:cNvPr>
          <p:cNvSpPr>
            <a:spLocks noGrp="1"/>
          </p:cNvSpPr>
          <p:nvPr>
            <p:ph type="title"/>
          </p:nvPr>
        </p:nvSpPr>
        <p:spPr>
          <a:xfrm>
            <a:off x="495300" y="18255"/>
            <a:ext cx="10128364" cy="1325563"/>
          </a:xfrm>
        </p:spPr>
        <p:txBody>
          <a:bodyPr/>
          <a:lstStyle/>
          <a:p>
            <a:r>
              <a:rPr lang="en-US"/>
              <a:t>Equity Gaps Facing Latinx Students</a:t>
            </a:r>
          </a:p>
        </p:txBody>
      </p:sp>
      <p:sp>
        <p:nvSpPr>
          <p:cNvPr id="40" name="Slide Number Placeholder 14">
            <a:extLst>
              <a:ext uri="{FF2B5EF4-FFF2-40B4-BE49-F238E27FC236}">
                <a16:creationId xmlns:a16="http://schemas.microsoft.com/office/drawing/2014/main" id="{D164397B-38E3-C9A9-9755-511964F7DB14}"/>
              </a:ext>
            </a:extLst>
          </p:cNvPr>
          <p:cNvSpPr>
            <a:spLocks noGrp="1"/>
          </p:cNvSpPr>
          <p:nvPr>
            <p:ph type="sldNum" sz="quarter" idx="12"/>
          </p:nvPr>
        </p:nvSpPr>
        <p:spPr>
          <a:xfrm>
            <a:off x="11574087" y="6419361"/>
            <a:ext cx="487679" cy="31878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8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srgbClr val="015D83"/>
              </a:solidFill>
              <a:effectLst/>
              <a:uLnTx/>
              <a:uFillTx/>
              <a:latin typeface="Tw Cen MT" panose="020B0602020104020603" pitchFamily="34" charset="0"/>
              <a:ea typeface="+mn-ea"/>
              <a:cs typeface="Arial"/>
              <a:sym typeface="Arial"/>
            </a:endParaRPr>
          </a:p>
        </p:txBody>
      </p:sp>
      <p:cxnSp>
        <p:nvCxnSpPr>
          <p:cNvPr id="41" name="Straight Connector 40">
            <a:extLst>
              <a:ext uri="{FF2B5EF4-FFF2-40B4-BE49-F238E27FC236}">
                <a16:creationId xmlns:a16="http://schemas.microsoft.com/office/drawing/2014/main" id="{249AE5C1-80BE-A220-7385-09ECC9AE4BE3}"/>
              </a:ext>
            </a:extLst>
          </p:cNvPr>
          <p:cNvCxnSpPr>
            <a:cxnSpLocks/>
          </p:cNvCxnSpPr>
          <p:nvPr/>
        </p:nvCxnSpPr>
        <p:spPr>
          <a:xfrm>
            <a:off x="8437021" y="2379783"/>
            <a:ext cx="0" cy="4043734"/>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573748-5F5C-4CBD-8E59-08757A89C236}"/>
              </a:ext>
            </a:extLst>
          </p:cNvPr>
          <p:cNvCxnSpPr>
            <a:cxnSpLocks/>
          </p:cNvCxnSpPr>
          <p:nvPr/>
        </p:nvCxnSpPr>
        <p:spPr>
          <a:xfrm flipH="1">
            <a:off x="5529383" y="4398996"/>
            <a:ext cx="589438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20B4B79-E38F-7131-2C5A-D1968F4C749A}"/>
              </a:ext>
            </a:extLst>
          </p:cNvPr>
          <p:cNvSpPr txBox="1"/>
          <p:nvPr/>
        </p:nvSpPr>
        <p:spPr>
          <a:xfrm>
            <a:off x="5936392" y="3783830"/>
            <a:ext cx="1668644" cy="29260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58595B"/>
                </a:solidFill>
                <a:effectLst/>
                <a:uLnTx/>
                <a:uFillTx/>
                <a:latin typeface="Tw Cen MT" panose="020B0602020104020603" pitchFamily="34" charset="0"/>
                <a:cs typeface="Arial"/>
                <a:sym typeface="Arial"/>
              </a:rPr>
              <a:t>Public Universities</a:t>
            </a:r>
          </a:p>
        </p:txBody>
      </p:sp>
      <p:sp>
        <p:nvSpPr>
          <p:cNvPr id="44" name="TextBox 43">
            <a:extLst>
              <a:ext uri="{FF2B5EF4-FFF2-40B4-BE49-F238E27FC236}">
                <a16:creationId xmlns:a16="http://schemas.microsoft.com/office/drawing/2014/main" id="{AAE7FC33-9F3E-5404-A06B-7F661F008EAE}"/>
              </a:ext>
            </a:extLst>
          </p:cNvPr>
          <p:cNvSpPr txBox="1"/>
          <p:nvPr/>
        </p:nvSpPr>
        <p:spPr>
          <a:xfrm>
            <a:off x="9015984" y="3785616"/>
            <a:ext cx="1913283" cy="29260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58595B"/>
                </a:solidFill>
                <a:effectLst/>
                <a:uLnTx/>
                <a:uFillTx/>
                <a:latin typeface="Tw Cen MT" panose="020B0602020104020603" pitchFamily="34" charset="0"/>
                <a:cs typeface="Arial"/>
                <a:sym typeface="Arial"/>
              </a:rPr>
              <a:t>Community Colleges</a:t>
            </a:r>
          </a:p>
        </p:txBody>
      </p:sp>
      <p:sp>
        <p:nvSpPr>
          <p:cNvPr id="45" name="TextBox 44">
            <a:extLst>
              <a:ext uri="{FF2B5EF4-FFF2-40B4-BE49-F238E27FC236}">
                <a16:creationId xmlns:a16="http://schemas.microsoft.com/office/drawing/2014/main" id="{0080C5CA-ED74-3031-9AA7-8195EDB5C27D}"/>
              </a:ext>
            </a:extLst>
          </p:cNvPr>
          <p:cNvSpPr txBox="1"/>
          <p:nvPr/>
        </p:nvSpPr>
        <p:spPr>
          <a:xfrm>
            <a:off x="5816963" y="6222076"/>
            <a:ext cx="1907503" cy="291213"/>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58595B"/>
                </a:solidFill>
                <a:effectLst/>
                <a:uLnTx/>
                <a:uFillTx/>
                <a:latin typeface="Tw Cen MT" panose="020B0602020104020603" pitchFamily="34" charset="0"/>
                <a:cs typeface="Arial"/>
                <a:sym typeface="Arial"/>
              </a:rPr>
              <a:t>Non-Profit Institutions</a:t>
            </a:r>
          </a:p>
        </p:txBody>
      </p:sp>
      <p:sp>
        <p:nvSpPr>
          <p:cNvPr id="46" name="TextBox 45">
            <a:extLst>
              <a:ext uri="{FF2B5EF4-FFF2-40B4-BE49-F238E27FC236}">
                <a16:creationId xmlns:a16="http://schemas.microsoft.com/office/drawing/2014/main" id="{699AC0A5-CB5D-DA52-E7EC-55CB58B69334}"/>
              </a:ext>
            </a:extLst>
          </p:cNvPr>
          <p:cNvSpPr txBox="1"/>
          <p:nvPr/>
        </p:nvSpPr>
        <p:spPr>
          <a:xfrm>
            <a:off x="9012464" y="6227064"/>
            <a:ext cx="1841592" cy="29260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58595B"/>
                </a:solidFill>
                <a:effectLst/>
                <a:uLnTx/>
                <a:uFillTx/>
                <a:latin typeface="Tw Cen MT" panose="020B0602020104020603" pitchFamily="34" charset="0"/>
                <a:cs typeface="Arial"/>
                <a:sym typeface="Arial"/>
              </a:rPr>
              <a:t>For Profit Institutions</a:t>
            </a:r>
          </a:p>
        </p:txBody>
      </p:sp>
      <p:sp>
        <p:nvSpPr>
          <p:cNvPr id="47" name="TextBox 46">
            <a:extLst>
              <a:ext uri="{FF2B5EF4-FFF2-40B4-BE49-F238E27FC236}">
                <a16:creationId xmlns:a16="http://schemas.microsoft.com/office/drawing/2014/main" id="{EDE0D540-1EA3-CD14-4E44-1F6001BEF71B}"/>
              </a:ext>
            </a:extLst>
          </p:cNvPr>
          <p:cNvSpPr txBox="1"/>
          <p:nvPr/>
        </p:nvSpPr>
        <p:spPr>
          <a:xfrm>
            <a:off x="6232223" y="2368470"/>
            <a:ext cx="801239"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00A4B5"/>
                </a:solidFill>
                <a:effectLst/>
                <a:uLnTx/>
                <a:uFillTx/>
                <a:latin typeface="Tw Cen MT" panose="020B0602020104020603" pitchFamily="34" charset="0"/>
                <a:cs typeface="Arial"/>
                <a:sym typeface="Arial"/>
              </a:rPr>
              <a:t>53.1%</a:t>
            </a:r>
          </a:p>
        </p:txBody>
      </p:sp>
      <p:sp>
        <p:nvSpPr>
          <p:cNvPr id="48" name="TextBox 47">
            <a:extLst>
              <a:ext uri="{FF2B5EF4-FFF2-40B4-BE49-F238E27FC236}">
                <a16:creationId xmlns:a16="http://schemas.microsoft.com/office/drawing/2014/main" id="{6FC08571-1C81-9F58-F2E9-DC89BEBD19D1}"/>
              </a:ext>
            </a:extLst>
          </p:cNvPr>
          <p:cNvSpPr txBox="1"/>
          <p:nvPr/>
        </p:nvSpPr>
        <p:spPr>
          <a:xfrm>
            <a:off x="7414554" y="2365254"/>
            <a:ext cx="871820"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015D83"/>
                </a:solidFill>
                <a:effectLst/>
                <a:uLnTx/>
                <a:uFillTx/>
                <a:latin typeface="Tw Cen MT" panose="020B0602020104020603" pitchFamily="34" charset="0"/>
                <a:cs typeface="Arial"/>
                <a:sym typeface="Arial"/>
              </a:rPr>
              <a:t>70.2%</a:t>
            </a:r>
          </a:p>
        </p:txBody>
      </p:sp>
      <p:sp>
        <p:nvSpPr>
          <p:cNvPr id="49" name="TextBox 48">
            <a:extLst>
              <a:ext uri="{FF2B5EF4-FFF2-40B4-BE49-F238E27FC236}">
                <a16:creationId xmlns:a16="http://schemas.microsoft.com/office/drawing/2014/main" id="{888BBCC0-4AB8-7685-E892-9DA594B0E789}"/>
              </a:ext>
            </a:extLst>
          </p:cNvPr>
          <p:cNvSpPr txBox="1"/>
          <p:nvPr/>
        </p:nvSpPr>
        <p:spPr>
          <a:xfrm>
            <a:off x="6232224" y="4818888"/>
            <a:ext cx="801239"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00A4B5"/>
                </a:solidFill>
                <a:effectLst/>
                <a:uLnTx/>
                <a:uFillTx/>
                <a:latin typeface="Tw Cen MT" panose="020B0602020104020603" pitchFamily="34" charset="0"/>
                <a:cs typeface="Arial"/>
                <a:sym typeface="Arial"/>
              </a:rPr>
              <a:t>58.7%</a:t>
            </a:r>
          </a:p>
        </p:txBody>
      </p:sp>
      <p:sp>
        <p:nvSpPr>
          <p:cNvPr id="50" name="TextBox 49">
            <a:extLst>
              <a:ext uri="{FF2B5EF4-FFF2-40B4-BE49-F238E27FC236}">
                <a16:creationId xmlns:a16="http://schemas.microsoft.com/office/drawing/2014/main" id="{591F1C09-E44C-9E97-CD44-7B6258292589}"/>
              </a:ext>
            </a:extLst>
          </p:cNvPr>
          <p:cNvSpPr txBox="1"/>
          <p:nvPr/>
        </p:nvSpPr>
        <p:spPr>
          <a:xfrm>
            <a:off x="7422149" y="4818888"/>
            <a:ext cx="871820"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015D83"/>
                </a:solidFill>
                <a:effectLst/>
                <a:uLnTx/>
                <a:uFillTx/>
                <a:latin typeface="Tw Cen MT" panose="020B0602020104020603" pitchFamily="34" charset="0"/>
                <a:cs typeface="Arial"/>
                <a:sym typeface="Arial"/>
              </a:rPr>
              <a:t>69.8%</a:t>
            </a:r>
          </a:p>
        </p:txBody>
      </p:sp>
      <p:sp>
        <p:nvSpPr>
          <p:cNvPr id="51" name="TextBox 50">
            <a:extLst>
              <a:ext uri="{FF2B5EF4-FFF2-40B4-BE49-F238E27FC236}">
                <a16:creationId xmlns:a16="http://schemas.microsoft.com/office/drawing/2014/main" id="{A572A779-26CD-B448-B70F-B536B4DF680C}"/>
              </a:ext>
            </a:extLst>
          </p:cNvPr>
          <p:cNvSpPr txBox="1"/>
          <p:nvPr/>
        </p:nvSpPr>
        <p:spPr>
          <a:xfrm>
            <a:off x="9379126" y="2373932"/>
            <a:ext cx="801239"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00A4B5"/>
                </a:solidFill>
                <a:effectLst/>
                <a:uLnTx/>
                <a:uFillTx/>
                <a:latin typeface="Tw Cen MT" panose="020B0602020104020603" pitchFamily="34" charset="0"/>
                <a:cs typeface="Arial"/>
                <a:sym typeface="Arial"/>
              </a:rPr>
              <a:t>27.0%</a:t>
            </a:r>
          </a:p>
        </p:txBody>
      </p:sp>
      <p:sp>
        <p:nvSpPr>
          <p:cNvPr id="52" name="TextBox 51">
            <a:extLst>
              <a:ext uri="{FF2B5EF4-FFF2-40B4-BE49-F238E27FC236}">
                <a16:creationId xmlns:a16="http://schemas.microsoft.com/office/drawing/2014/main" id="{8E440BC1-EC6F-DF09-EA83-B190D3307EDE}"/>
              </a:ext>
            </a:extLst>
          </p:cNvPr>
          <p:cNvSpPr txBox="1"/>
          <p:nvPr/>
        </p:nvSpPr>
        <p:spPr>
          <a:xfrm>
            <a:off x="10605921" y="2373833"/>
            <a:ext cx="871820"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015D83"/>
                </a:solidFill>
                <a:effectLst/>
                <a:uLnTx/>
                <a:uFillTx/>
                <a:latin typeface="Tw Cen MT" panose="020B0602020104020603" pitchFamily="34" charset="0"/>
                <a:cs typeface="Arial"/>
                <a:sym typeface="Arial"/>
              </a:rPr>
              <a:t>40.2%</a:t>
            </a:r>
          </a:p>
        </p:txBody>
      </p:sp>
      <p:sp>
        <p:nvSpPr>
          <p:cNvPr id="53" name="TextBox 52">
            <a:extLst>
              <a:ext uri="{FF2B5EF4-FFF2-40B4-BE49-F238E27FC236}">
                <a16:creationId xmlns:a16="http://schemas.microsoft.com/office/drawing/2014/main" id="{4C84CC40-6D6B-66BE-1B6E-387EC86A40A8}"/>
              </a:ext>
            </a:extLst>
          </p:cNvPr>
          <p:cNvSpPr txBox="1"/>
          <p:nvPr/>
        </p:nvSpPr>
        <p:spPr>
          <a:xfrm>
            <a:off x="9379125" y="4818888"/>
            <a:ext cx="871818"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00A4B5"/>
                </a:solidFill>
                <a:effectLst/>
                <a:uLnTx/>
                <a:uFillTx/>
                <a:latin typeface="Tw Cen MT" panose="020B0602020104020603" pitchFamily="34" charset="0"/>
                <a:cs typeface="Arial"/>
                <a:sym typeface="Arial"/>
              </a:rPr>
              <a:t>40.8%</a:t>
            </a:r>
          </a:p>
        </p:txBody>
      </p:sp>
      <p:sp>
        <p:nvSpPr>
          <p:cNvPr id="54" name="TextBox 53">
            <a:extLst>
              <a:ext uri="{FF2B5EF4-FFF2-40B4-BE49-F238E27FC236}">
                <a16:creationId xmlns:a16="http://schemas.microsoft.com/office/drawing/2014/main" id="{70AD49D8-BCBF-35E9-0441-8D85251FBD51}"/>
              </a:ext>
            </a:extLst>
          </p:cNvPr>
          <p:cNvSpPr txBox="1"/>
          <p:nvPr/>
        </p:nvSpPr>
        <p:spPr>
          <a:xfrm>
            <a:off x="10605921" y="4816232"/>
            <a:ext cx="871820"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015D83"/>
                </a:solidFill>
                <a:effectLst/>
                <a:uLnTx/>
                <a:uFillTx/>
                <a:latin typeface="Tw Cen MT" panose="020B0602020104020603" pitchFamily="34" charset="0"/>
                <a:cs typeface="Arial"/>
                <a:sym typeface="Arial"/>
              </a:rPr>
              <a:t>43.8%</a:t>
            </a:r>
          </a:p>
        </p:txBody>
      </p:sp>
      <p:graphicFrame>
        <p:nvGraphicFramePr>
          <p:cNvPr id="55" name="Chart 54">
            <a:extLst>
              <a:ext uri="{FF2B5EF4-FFF2-40B4-BE49-F238E27FC236}">
                <a16:creationId xmlns:a16="http://schemas.microsoft.com/office/drawing/2014/main" id="{16E93785-39B2-CDBE-4E42-BA3915B61C36}"/>
              </a:ext>
            </a:extLst>
          </p:cNvPr>
          <p:cNvGraphicFramePr>
            <a:graphicFrameLocks/>
          </p:cNvGraphicFramePr>
          <p:nvPr/>
        </p:nvGraphicFramePr>
        <p:xfrm>
          <a:off x="6844624" y="2697480"/>
          <a:ext cx="1005840" cy="1005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Chart 55">
            <a:extLst>
              <a:ext uri="{FF2B5EF4-FFF2-40B4-BE49-F238E27FC236}">
                <a16:creationId xmlns:a16="http://schemas.microsoft.com/office/drawing/2014/main" id="{30C959D2-0A46-859A-CDB2-6AAFAD354CFB}"/>
              </a:ext>
            </a:extLst>
          </p:cNvPr>
          <p:cNvGraphicFramePr>
            <a:graphicFrameLocks/>
          </p:cNvGraphicFramePr>
          <p:nvPr/>
        </p:nvGraphicFramePr>
        <p:xfrm>
          <a:off x="10012680" y="2697480"/>
          <a:ext cx="1005840" cy="1005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7" name="Chart 56">
            <a:extLst>
              <a:ext uri="{FF2B5EF4-FFF2-40B4-BE49-F238E27FC236}">
                <a16:creationId xmlns:a16="http://schemas.microsoft.com/office/drawing/2014/main" id="{9A8EFF54-24A4-CED9-54B0-3B1CDEB672BF}"/>
              </a:ext>
            </a:extLst>
          </p:cNvPr>
          <p:cNvGraphicFramePr>
            <a:graphicFrameLocks/>
          </p:cNvGraphicFramePr>
          <p:nvPr/>
        </p:nvGraphicFramePr>
        <p:xfrm>
          <a:off x="6848856" y="5120640"/>
          <a:ext cx="1005840" cy="10058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8" name="Chart 57">
            <a:extLst>
              <a:ext uri="{FF2B5EF4-FFF2-40B4-BE49-F238E27FC236}">
                <a16:creationId xmlns:a16="http://schemas.microsoft.com/office/drawing/2014/main" id="{31541491-B490-C9A9-14A8-130BF34DF1A1}"/>
              </a:ext>
            </a:extLst>
          </p:cNvPr>
          <p:cNvGraphicFramePr>
            <a:graphicFrameLocks/>
          </p:cNvGraphicFramePr>
          <p:nvPr/>
        </p:nvGraphicFramePr>
        <p:xfrm>
          <a:off x="10012680" y="5120640"/>
          <a:ext cx="1005840" cy="100584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9" name="Chart 58">
            <a:extLst>
              <a:ext uri="{FF2B5EF4-FFF2-40B4-BE49-F238E27FC236}">
                <a16:creationId xmlns:a16="http://schemas.microsoft.com/office/drawing/2014/main" id="{D6EB14E1-9D22-E774-F81C-803B63C0C2E0}"/>
              </a:ext>
            </a:extLst>
          </p:cNvPr>
          <p:cNvGraphicFramePr>
            <a:graphicFrameLocks/>
          </p:cNvGraphicFramePr>
          <p:nvPr/>
        </p:nvGraphicFramePr>
        <p:xfrm>
          <a:off x="5705856" y="2697480"/>
          <a:ext cx="1005840" cy="100584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0" name="Chart 59">
            <a:extLst>
              <a:ext uri="{FF2B5EF4-FFF2-40B4-BE49-F238E27FC236}">
                <a16:creationId xmlns:a16="http://schemas.microsoft.com/office/drawing/2014/main" id="{7747505B-6558-18DC-D9C8-21CCC2E339B2}"/>
              </a:ext>
            </a:extLst>
          </p:cNvPr>
          <p:cNvGraphicFramePr>
            <a:graphicFrameLocks/>
          </p:cNvGraphicFramePr>
          <p:nvPr/>
        </p:nvGraphicFramePr>
        <p:xfrm>
          <a:off x="8860536" y="2697480"/>
          <a:ext cx="1005840" cy="100584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1" name="Chart 60">
            <a:extLst>
              <a:ext uri="{FF2B5EF4-FFF2-40B4-BE49-F238E27FC236}">
                <a16:creationId xmlns:a16="http://schemas.microsoft.com/office/drawing/2014/main" id="{F4B8FE4A-6299-79A4-15A6-49C475FCC098}"/>
              </a:ext>
            </a:extLst>
          </p:cNvPr>
          <p:cNvGraphicFramePr>
            <a:graphicFrameLocks/>
          </p:cNvGraphicFramePr>
          <p:nvPr/>
        </p:nvGraphicFramePr>
        <p:xfrm>
          <a:off x="5705856" y="5120640"/>
          <a:ext cx="1005840" cy="100584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2" name="Chart 61">
            <a:extLst>
              <a:ext uri="{FF2B5EF4-FFF2-40B4-BE49-F238E27FC236}">
                <a16:creationId xmlns:a16="http://schemas.microsoft.com/office/drawing/2014/main" id="{5D39CF05-0696-6CF3-DAA6-DB93AE752411}"/>
              </a:ext>
            </a:extLst>
          </p:cNvPr>
          <p:cNvGraphicFramePr>
            <a:graphicFrameLocks/>
          </p:cNvGraphicFramePr>
          <p:nvPr/>
        </p:nvGraphicFramePr>
        <p:xfrm>
          <a:off x="8860536" y="5120640"/>
          <a:ext cx="1005840" cy="1005840"/>
        </p:xfrm>
        <a:graphic>
          <a:graphicData uri="http://schemas.openxmlformats.org/drawingml/2006/chart">
            <c:chart xmlns:c="http://schemas.openxmlformats.org/drawingml/2006/chart" xmlns:r="http://schemas.openxmlformats.org/officeDocument/2006/relationships" r:id="rId12"/>
          </a:graphicData>
        </a:graphic>
      </p:graphicFrame>
      <p:sp>
        <p:nvSpPr>
          <p:cNvPr id="63" name="TextBox 62">
            <a:extLst>
              <a:ext uri="{FF2B5EF4-FFF2-40B4-BE49-F238E27FC236}">
                <a16:creationId xmlns:a16="http://schemas.microsoft.com/office/drawing/2014/main" id="{6C965B02-D8CF-42B1-9468-DB6D890AA26C}"/>
              </a:ext>
            </a:extLst>
          </p:cNvPr>
          <p:cNvSpPr txBox="1"/>
          <p:nvPr/>
        </p:nvSpPr>
        <p:spPr>
          <a:xfrm>
            <a:off x="542456" y="2335218"/>
            <a:ext cx="3414449" cy="559030"/>
          </a:xfrm>
          <a:prstGeom prst="rect">
            <a:avLst/>
          </a:prstGeom>
          <a:noFill/>
        </p:spPr>
        <p:txBody>
          <a:bodyPr wrap="square" rtlCol="0" anchor="ctr"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00A4B5"/>
                </a:solidFill>
                <a:effectLst/>
                <a:uLnTx/>
                <a:uFillTx/>
                <a:latin typeface="Tw Cen MT" panose="020B0602020104020603" pitchFamily="34" charset="0"/>
                <a:cs typeface="Arial"/>
                <a:sym typeface="Arial"/>
              </a:rPr>
              <a:t>Enrollment has increased by  </a:t>
            </a:r>
            <a:r>
              <a:rPr kumimoji="0" lang="en-US" sz="2400" b="1" i="0" u="none" strike="noStrike" kern="0" cap="none" spc="-100" normalizeH="0" baseline="0" noProof="0">
                <a:ln>
                  <a:noFill/>
                </a:ln>
                <a:solidFill>
                  <a:srgbClr val="00A4B5"/>
                </a:solidFill>
                <a:effectLst/>
                <a:uLnTx/>
                <a:uFillTx/>
                <a:latin typeface="Tw Cen MT" panose="020B0602020104020603" pitchFamily="34" charset="0"/>
                <a:cs typeface="Arial"/>
                <a:sym typeface="Arial"/>
              </a:rPr>
              <a:t>3% </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00A4B5"/>
                </a:solidFill>
                <a:effectLst/>
                <a:uLnTx/>
                <a:uFillTx/>
                <a:latin typeface="Tw Cen MT" panose="020B0602020104020603" pitchFamily="34" charset="0"/>
                <a:cs typeface="Arial"/>
                <a:sym typeface="Arial"/>
              </a:rPr>
              <a:t>for Latino students.</a:t>
            </a:r>
          </a:p>
        </p:txBody>
      </p:sp>
      <p:sp>
        <p:nvSpPr>
          <p:cNvPr id="64" name="TextBox 63">
            <a:extLst>
              <a:ext uri="{FF2B5EF4-FFF2-40B4-BE49-F238E27FC236}">
                <a16:creationId xmlns:a16="http://schemas.microsoft.com/office/drawing/2014/main" id="{29ABDB7E-C452-EB38-0CEB-DA001FD9CD44}"/>
              </a:ext>
            </a:extLst>
          </p:cNvPr>
          <p:cNvSpPr txBox="1"/>
          <p:nvPr/>
        </p:nvSpPr>
        <p:spPr>
          <a:xfrm>
            <a:off x="540821" y="3441701"/>
            <a:ext cx="1443823" cy="943808"/>
          </a:xfrm>
          <a:prstGeom prst="rect">
            <a:avLst/>
          </a:prstGeom>
          <a:noFill/>
        </p:spPr>
        <p:txBody>
          <a:bodyPr wrap="square" rtlCol="0" anchor="ctr"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000" b="1" i="0" u="none" strike="noStrike" kern="0" cap="none" spc="-100" normalizeH="0" baseline="0" noProof="0">
                <a:ln>
                  <a:noFill/>
                </a:ln>
                <a:solidFill>
                  <a:srgbClr val="00A4B5"/>
                </a:solidFill>
                <a:effectLst/>
                <a:uLnTx/>
                <a:uFillTx/>
                <a:latin typeface="Tw Cen MT" panose="020B0602020104020603" pitchFamily="34" charset="0"/>
                <a:cs typeface="Arial"/>
                <a:sym typeface="Arial"/>
              </a:rPr>
              <a:t>2013</a:t>
            </a:r>
            <a:endParaRPr kumimoji="0" lang="en-US" sz="1800" b="1" i="0" u="none" strike="noStrike" kern="0" cap="none" spc="-100" normalizeH="0" baseline="0" noProof="0">
              <a:ln>
                <a:noFill/>
              </a:ln>
              <a:solidFill>
                <a:srgbClr val="00A4B5"/>
              </a:solidFill>
              <a:effectLst/>
              <a:uLnTx/>
              <a:uFillTx/>
              <a:latin typeface="Tw Cen MT" panose="020B0602020104020603" pitchFamily="34" charset="0"/>
              <a:cs typeface="Arial"/>
              <a:sym typeface="Arial"/>
            </a:endParaRP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00A4B5"/>
                </a:solidFill>
                <a:effectLst/>
                <a:uLnTx/>
                <a:uFillTx/>
                <a:latin typeface="Tw Cen MT" panose="020B0602020104020603" pitchFamily="34" charset="0"/>
                <a:cs typeface="Arial"/>
                <a:sym typeface="Arial"/>
              </a:rPr>
              <a:t>118k students</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00A4B5"/>
                </a:solidFill>
                <a:effectLst/>
                <a:uLnTx/>
                <a:uFillTx/>
                <a:latin typeface="Tw Cen MT" panose="020B0602020104020603" pitchFamily="34" charset="0"/>
                <a:cs typeface="Arial"/>
                <a:sym typeface="Arial"/>
              </a:rPr>
              <a:t>enrolled</a:t>
            </a:r>
          </a:p>
        </p:txBody>
      </p:sp>
      <p:sp>
        <p:nvSpPr>
          <p:cNvPr id="65" name="TextBox 64">
            <a:extLst>
              <a:ext uri="{FF2B5EF4-FFF2-40B4-BE49-F238E27FC236}">
                <a16:creationId xmlns:a16="http://schemas.microsoft.com/office/drawing/2014/main" id="{65B1F3BE-C117-EA36-9864-4C2932914658}"/>
              </a:ext>
            </a:extLst>
          </p:cNvPr>
          <p:cNvSpPr txBox="1"/>
          <p:nvPr/>
        </p:nvSpPr>
        <p:spPr>
          <a:xfrm>
            <a:off x="3045581" y="3491849"/>
            <a:ext cx="1443823" cy="943808"/>
          </a:xfrm>
          <a:prstGeom prst="rect">
            <a:avLst/>
          </a:prstGeom>
          <a:noFill/>
        </p:spPr>
        <p:txBody>
          <a:bodyPr wrap="square" rtlCol="0" anchor="ctr" anchorCtr="0">
            <a:no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000" b="1" i="0" u="none" strike="noStrike" kern="0" cap="none" spc="-100" normalizeH="0" baseline="0" noProof="0">
                <a:ln>
                  <a:noFill/>
                </a:ln>
                <a:solidFill>
                  <a:srgbClr val="00A4B5"/>
                </a:solidFill>
                <a:effectLst/>
                <a:uLnTx/>
                <a:uFillTx/>
                <a:latin typeface="Tw Cen MT" panose="020B0602020104020603" pitchFamily="34" charset="0"/>
                <a:cs typeface="Arial"/>
                <a:sym typeface="Arial"/>
              </a:rPr>
              <a:t>2021</a:t>
            </a:r>
            <a:endParaRPr kumimoji="0" lang="en-US" sz="1800" b="1" i="0" u="none" strike="noStrike" kern="0" cap="none" spc="-100" normalizeH="0" baseline="0" noProof="0">
              <a:ln>
                <a:noFill/>
              </a:ln>
              <a:solidFill>
                <a:srgbClr val="00A4B5"/>
              </a:solidFill>
              <a:effectLst/>
              <a:uLnTx/>
              <a:uFillTx/>
              <a:latin typeface="Tw Cen MT" panose="020B0602020104020603" pitchFamily="34" charset="0"/>
              <a:cs typeface="Arial"/>
              <a:sym typeface="Arial"/>
            </a:endParaRPr>
          </a:p>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00A4B5"/>
                </a:solidFill>
                <a:effectLst/>
                <a:uLnTx/>
                <a:uFillTx/>
                <a:latin typeface="Tw Cen MT" panose="020B0602020104020603" pitchFamily="34" charset="0"/>
                <a:cs typeface="Arial"/>
                <a:sym typeface="Arial"/>
              </a:rPr>
              <a:t>122k students</a:t>
            </a:r>
          </a:p>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00A4B5"/>
                </a:solidFill>
                <a:effectLst/>
                <a:uLnTx/>
                <a:uFillTx/>
                <a:latin typeface="Tw Cen MT" panose="020B0602020104020603" pitchFamily="34" charset="0"/>
                <a:cs typeface="Arial"/>
                <a:sym typeface="Arial"/>
              </a:rPr>
              <a:t>enrolled</a:t>
            </a:r>
          </a:p>
        </p:txBody>
      </p:sp>
    </p:spTree>
    <p:extLst>
      <p:ext uri="{BB962C8B-B14F-4D97-AF65-F5344CB8AC3E}">
        <p14:creationId xmlns:p14="http://schemas.microsoft.com/office/powerpoint/2010/main" val="1453596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C7A6E238-F3F4-F663-4670-8FE7C1225280}"/>
              </a:ext>
            </a:extLst>
          </p:cNvPr>
          <p:cNvGraphicFramePr>
            <a:graphicFrameLocks/>
          </p:cNvGraphicFramePr>
          <p:nvPr/>
        </p:nvGraphicFramePr>
        <p:xfrm>
          <a:off x="390705" y="2857801"/>
          <a:ext cx="4196574" cy="2472463"/>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6E411D9A-87FA-6D1D-E362-67285A1F4168}"/>
              </a:ext>
            </a:extLst>
          </p:cNvPr>
          <p:cNvSpPr>
            <a:spLocks noGrp="1"/>
          </p:cNvSpPr>
          <p:nvPr>
            <p:ph type="title"/>
          </p:nvPr>
        </p:nvSpPr>
        <p:spPr>
          <a:xfrm>
            <a:off x="495300" y="18255"/>
            <a:ext cx="10128364" cy="1325563"/>
          </a:xfrm>
        </p:spPr>
        <p:txBody>
          <a:bodyPr/>
          <a:lstStyle/>
          <a:p>
            <a:r>
              <a:rPr lang="en-US"/>
              <a:t>Equity Gaps Facing Low-Income Students</a:t>
            </a:r>
          </a:p>
        </p:txBody>
      </p:sp>
      <p:sp>
        <p:nvSpPr>
          <p:cNvPr id="16" name="Slide Number Placeholder 14">
            <a:extLst>
              <a:ext uri="{FF2B5EF4-FFF2-40B4-BE49-F238E27FC236}">
                <a16:creationId xmlns:a16="http://schemas.microsoft.com/office/drawing/2014/main" id="{5845E81E-B4A0-D800-0ECD-39C00C256BC4}"/>
              </a:ext>
            </a:extLst>
          </p:cNvPr>
          <p:cNvSpPr>
            <a:spLocks noGrp="1"/>
          </p:cNvSpPr>
          <p:nvPr>
            <p:ph type="sldNum" sz="quarter" idx="12"/>
          </p:nvPr>
        </p:nvSpPr>
        <p:spPr>
          <a:xfrm>
            <a:off x="11574087" y="6419361"/>
            <a:ext cx="487679" cy="31878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8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srgbClr val="015D83"/>
              </a:solidFill>
              <a:effectLst/>
              <a:uLnTx/>
              <a:uFillTx/>
              <a:latin typeface="Tw Cen MT" panose="020B0602020104020603" pitchFamily="34" charset="0"/>
              <a:ea typeface="+mn-ea"/>
              <a:cs typeface="Arial"/>
              <a:sym typeface="Arial"/>
            </a:endParaRPr>
          </a:p>
        </p:txBody>
      </p:sp>
      <p:sp>
        <p:nvSpPr>
          <p:cNvPr id="34" name="TextBox 33">
            <a:extLst>
              <a:ext uri="{FF2B5EF4-FFF2-40B4-BE49-F238E27FC236}">
                <a16:creationId xmlns:a16="http://schemas.microsoft.com/office/drawing/2014/main" id="{D7EF0FBF-2048-8E96-7149-89533A91354A}"/>
              </a:ext>
            </a:extLst>
          </p:cNvPr>
          <p:cNvSpPr txBox="1"/>
          <p:nvPr/>
        </p:nvSpPr>
        <p:spPr>
          <a:xfrm>
            <a:off x="8226944" y="1929384"/>
            <a:ext cx="3365091" cy="342851"/>
          </a:xfrm>
          <a:prstGeom prst="rect">
            <a:avLst/>
          </a:prstGeom>
          <a:noFill/>
        </p:spPr>
        <p:txBody>
          <a:bodyPr wrap="square" rtlCol="0">
            <a:sp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900" b="0" i="0" u="none" strike="noStrike" kern="0" cap="none" spc="90" normalizeH="0" baseline="0" noProof="0">
                <a:ln>
                  <a:solidFill>
                    <a:srgbClr val="015D83"/>
                  </a:solidFill>
                </a:ln>
                <a:solidFill>
                  <a:srgbClr val="015D83"/>
                </a:solidFill>
                <a:effectLst/>
                <a:uLnTx/>
                <a:uFillTx/>
                <a:latin typeface="Tw Cen MT" panose="020B0602020104020603" pitchFamily="34" charset="0"/>
                <a:cs typeface="Arial"/>
                <a:sym typeface="Arial"/>
              </a:rPr>
              <a:t>2021 GRADUATION RATES</a:t>
            </a:r>
          </a:p>
        </p:txBody>
      </p:sp>
      <p:sp>
        <p:nvSpPr>
          <p:cNvPr id="39" name="TextBox 38">
            <a:extLst>
              <a:ext uri="{FF2B5EF4-FFF2-40B4-BE49-F238E27FC236}">
                <a16:creationId xmlns:a16="http://schemas.microsoft.com/office/drawing/2014/main" id="{6320FB1A-A6D4-676E-4481-923B169A1181}"/>
              </a:ext>
            </a:extLst>
          </p:cNvPr>
          <p:cNvSpPr txBox="1"/>
          <p:nvPr/>
        </p:nvSpPr>
        <p:spPr>
          <a:xfrm>
            <a:off x="540110" y="1929384"/>
            <a:ext cx="4387068" cy="342851"/>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900" b="0" i="0" u="none" strike="noStrike" kern="0" cap="none" spc="90" normalizeH="0" baseline="0" noProof="0">
                <a:ln>
                  <a:solidFill>
                    <a:srgbClr val="015D83"/>
                  </a:solidFill>
                </a:ln>
                <a:solidFill>
                  <a:srgbClr val="015D83"/>
                </a:solidFill>
                <a:effectLst/>
                <a:uLnTx/>
                <a:uFillTx/>
                <a:latin typeface="Tw Cen MT" panose="020B0602020104020603" pitchFamily="34" charset="0"/>
                <a:cs typeface="Arial"/>
                <a:sym typeface="Arial"/>
              </a:rPr>
              <a:t>ENROLLMENT CHANGE OVER TIME</a:t>
            </a:r>
          </a:p>
        </p:txBody>
      </p:sp>
      <p:sp>
        <p:nvSpPr>
          <p:cNvPr id="40" name="TextBox 39">
            <a:extLst>
              <a:ext uri="{FF2B5EF4-FFF2-40B4-BE49-F238E27FC236}">
                <a16:creationId xmlns:a16="http://schemas.microsoft.com/office/drawing/2014/main" id="{FD0350FA-E2FF-C906-D095-BA0B5066CDD6}"/>
              </a:ext>
            </a:extLst>
          </p:cNvPr>
          <p:cNvSpPr txBox="1"/>
          <p:nvPr/>
        </p:nvSpPr>
        <p:spPr>
          <a:xfrm>
            <a:off x="3047593" y="5993181"/>
            <a:ext cx="1286109" cy="559030"/>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B2BD35"/>
                </a:solidFill>
                <a:effectLst/>
                <a:uLnTx/>
                <a:uFillTx/>
                <a:latin typeface="Tw Cen MT" panose="020B0602020104020603" pitchFamily="34" charset="0"/>
                <a:cs typeface="Arial"/>
                <a:sym typeface="Arial"/>
              </a:rPr>
              <a:t>Pell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015D83"/>
                </a:solidFill>
                <a:effectLst/>
                <a:uLnTx/>
                <a:uFillTx/>
                <a:latin typeface="Tw Cen MT" panose="020B0602020104020603" pitchFamily="34" charset="0"/>
                <a:cs typeface="Arial"/>
                <a:sym typeface="Arial"/>
              </a:rPr>
              <a:t>Non-Pell</a:t>
            </a:r>
          </a:p>
        </p:txBody>
      </p:sp>
      <p:cxnSp>
        <p:nvCxnSpPr>
          <p:cNvPr id="41" name="Straight Connector 40">
            <a:extLst>
              <a:ext uri="{FF2B5EF4-FFF2-40B4-BE49-F238E27FC236}">
                <a16:creationId xmlns:a16="http://schemas.microsoft.com/office/drawing/2014/main" id="{1EFAFEE6-1392-B6B5-08BD-ECBBB7AB26AA}"/>
              </a:ext>
            </a:extLst>
          </p:cNvPr>
          <p:cNvCxnSpPr>
            <a:cxnSpLocks/>
          </p:cNvCxnSpPr>
          <p:nvPr/>
        </p:nvCxnSpPr>
        <p:spPr>
          <a:xfrm>
            <a:off x="8437021" y="2379783"/>
            <a:ext cx="0" cy="4043734"/>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00ACD6-310A-5951-A461-8519D224636B}"/>
              </a:ext>
            </a:extLst>
          </p:cNvPr>
          <p:cNvCxnSpPr>
            <a:cxnSpLocks/>
          </p:cNvCxnSpPr>
          <p:nvPr/>
        </p:nvCxnSpPr>
        <p:spPr>
          <a:xfrm flipH="1">
            <a:off x="5529383" y="4398996"/>
            <a:ext cx="589438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F1B9078-4CB5-52F6-C47B-C5126BE8B290}"/>
              </a:ext>
            </a:extLst>
          </p:cNvPr>
          <p:cNvSpPr txBox="1"/>
          <p:nvPr/>
        </p:nvSpPr>
        <p:spPr>
          <a:xfrm>
            <a:off x="5936392" y="3783830"/>
            <a:ext cx="1668644" cy="29260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58595B"/>
                </a:solidFill>
                <a:effectLst/>
                <a:uLnTx/>
                <a:uFillTx/>
                <a:latin typeface="Tw Cen MT" panose="020B0602020104020603" pitchFamily="34" charset="0"/>
                <a:cs typeface="Arial"/>
                <a:sym typeface="Arial"/>
              </a:rPr>
              <a:t>Public Universities</a:t>
            </a:r>
          </a:p>
        </p:txBody>
      </p:sp>
      <p:sp>
        <p:nvSpPr>
          <p:cNvPr id="44" name="TextBox 43">
            <a:extLst>
              <a:ext uri="{FF2B5EF4-FFF2-40B4-BE49-F238E27FC236}">
                <a16:creationId xmlns:a16="http://schemas.microsoft.com/office/drawing/2014/main" id="{D7BF49E1-290C-A80D-2241-C98F9BDE3879}"/>
              </a:ext>
            </a:extLst>
          </p:cNvPr>
          <p:cNvSpPr txBox="1"/>
          <p:nvPr/>
        </p:nvSpPr>
        <p:spPr>
          <a:xfrm>
            <a:off x="9015984" y="3785616"/>
            <a:ext cx="1913283" cy="29260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58595B"/>
                </a:solidFill>
                <a:effectLst/>
                <a:uLnTx/>
                <a:uFillTx/>
                <a:latin typeface="Tw Cen MT" panose="020B0602020104020603" pitchFamily="34" charset="0"/>
                <a:cs typeface="Arial"/>
                <a:sym typeface="Arial"/>
              </a:rPr>
              <a:t>Community Colleges</a:t>
            </a:r>
          </a:p>
        </p:txBody>
      </p:sp>
      <p:sp>
        <p:nvSpPr>
          <p:cNvPr id="45" name="TextBox 44">
            <a:extLst>
              <a:ext uri="{FF2B5EF4-FFF2-40B4-BE49-F238E27FC236}">
                <a16:creationId xmlns:a16="http://schemas.microsoft.com/office/drawing/2014/main" id="{747AB60E-F20B-DA39-48A7-C2AB35963E77}"/>
              </a:ext>
            </a:extLst>
          </p:cNvPr>
          <p:cNvSpPr txBox="1"/>
          <p:nvPr/>
        </p:nvSpPr>
        <p:spPr>
          <a:xfrm>
            <a:off x="5816963" y="6222076"/>
            <a:ext cx="1907503" cy="291213"/>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58595B"/>
                </a:solidFill>
                <a:effectLst/>
                <a:uLnTx/>
                <a:uFillTx/>
                <a:latin typeface="Tw Cen MT" panose="020B0602020104020603" pitchFamily="34" charset="0"/>
                <a:cs typeface="Arial"/>
                <a:sym typeface="Arial"/>
              </a:rPr>
              <a:t>Non-Profit Institutions</a:t>
            </a:r>
          </a:p>
        </p:txBody>
      </p:sp>
      <p:sp>
        <p:nvSpPr>
          <p:cNvPr id="46" name="TextBox 45">
            <a:extLst>
              <a:ext uri="{FF2B5EF4-FFF2-40B4-BE49-F238E27FC236}">
                <a16:creationId xmlns:a16="http://schemas.microsoft.com/office/drawing/2014/main" id="{72B83531-1483-E487-5D4E-415EE39C307F}"/>
              </a:ext>
            </a:extLst>
          </p:cNvPr>
          <p:cNvSpPr txBox="1"/>
          <p:nvPr/>
        </p:nvSpPr>
        <p:spPr>
          <a:xfrm>
            <a:off x="9012464" y="6227064"/>
            <a:ext cx="1841592" cy="29260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58595B"/>
                </a:solidFill>
                <a:effectLst/>
                <a:uLnTx/>
                <a:uFillTx/>
                <a:latin typeface="Tw Cen MT" panose="020B0602020104020603" pitchFamily="34" charset="0"/>
                <a:cs typeface="Arial"/>
                <a:sym typeface="Arial"/>
              </a:rPr>
              <a:t>For Profit Institutions</a:t>
            </a:r>
          </a:p>
        </p:txBody>
      </p:sp>
      <p:sp>
        <p:nvSpPr>
          <p:cNvPr id="47" name="TextBox 46">
            <a:extLst>
              <a:ext uri="{FF2B5EF4-FFF2-40B4-BE49-F238E27FC236}">
                <a16:creationId xmlns:a16="http://schemas.microsoft.com/office/drawing/2014/main" id="{F911541A-1A0A-C1A6-95C0-81BD1300DF08}"/>
              </a:ext>
            </a:extLst>
          </p:cNvPr>
          <p:cNvSpPr txBox="1"/>
          <p:nvPr/>
        </p:nvSpPr>
        <p:spPr>
          <a:xfrm>
            <a:off x="6232223" y="2368470"/>
            <a:ext cx="801239"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B2BD35"/>
                </a:solidFill>
                <a:effectLst/>
                <a:uLnTx/>
                <a:uFillTx/>
                <a:latin typeface="Tw Cen MT" panose="020B0602020104020603" pitchFamily="34" charset="0"/>
                <a:cs typeface="Arial"/>
                <a:sym typeface="Arial"/>
              </a:rPr>
              <a:t>50.4%</a:t>
            </a:r>
          </a:p>
        </p:txBody>
      </p:sp>
      <p:sp>
        <p:nvSpPr>
          <p:cNvPr id="48" name="TextBox 47">
            <a:extLst>
              <a:ext uri="{FF2B5EF4-FFF2-40B4-BE49-F238E27FC236}">
                <a16:creationId xmlns:a16="http://schemas.microsoft.com/office/drawing/2014/main" id="{EF9768EE-E058-75B4-77F0-E9D220364711}"/>
              </a:ext>
            </a:extLst>
          </p:cNvPr>
          <p:cNvSpPr txBox="1"/>
          <p:nvPr/>
        </p:nvSpPr>
        <p:spPr>
          <a:xfrm>
            <a:off x="7414554" y="2365254"/>
            <a:ext cx="871820"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015D83"/>
                </a:solidFill>
                <a:effectLst/>
                <a:uLnTx/>
                <a:uFillTx/>
                <a:latin typeface="Tw Cen MT" panose="020B0602020104020603" pitchFamily="34" charset="0"/>
                <a:cs typeface="Arial"/>
                <a:sym typeface="Arial"/>
              </a:rPr>
              <a:t>73.2%</a:t>
            </a:r>
          </a:p>
        </p:txBody>
      </p:sp>
      <p:sp>
        <p:nvSpPr>
          <p:cNvPr id="49" name="TextBox 48">
            <a:extLst>
              <a:ext uri="{FF2B5EF4-FFF2-40B4-BE49-F238E27FC236}">
                <a16:creationId xmlns:a16="http://schemas.microsoft.com/office/drawing/2014/main" id="{410E1FF5-7A21-2B53-E2E1-9679A5137D2D}"/>
              </a:ext>
            </a:extLst>
          </p:cNvPr>
          <p:cNvSpPr txBox="1"/>
          <p:nvPr/>
        </p:nvSpPr>
        <p:spPr>
          <a:xfrm>
            <a:off x="6232224" y="4818888"/>
            <a:ext cx="801239"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B2BD35"/>
                </a:solidFill>
                <a:effectLst/>
                <a:uLnTx/>
                <a:uFillTx/>
                <a:latin typeface="Tw Cen MT" panose="020B0602020104020603" pitchFamily="34" charset="0"/>
                <a:cs typeface="Arial"/>
                <a:sym typeface="Arial"/>
              </a:rPr>
              <a:t>54.3%</a:t>
            </a:r>
          </a:p>
        </p:txBody>
      </p:sp>
      <p:sp>
        <p:nvSpPr>
          <p:cNvPr id="50" name="TextBox 49">
            <a:extLst>
              <a:ext uri="{FF2B5EF4-FFF2-40B4-BE49-F238E27FC236}">
                <a16:creationId xmlns:a16="http://schemas.microsoft.com/office/drawing/2014/main" id="{867A6630-3985-9DAD-0FA5-5B7E006DB6F9}"/>
              </a:ext>
            </a:extLst>
          </p:cNvPr>
          <p:cNvSpPr txBox="1"/>
          <p:nvPr/>
        </p:nvSpPr>
        <p:spPr>
          <a:xfrm>
            <a:off x="7422149" y="4818888"/>
            <a:ext cx="871820"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015D83"/>
                </a:solidFill>
                <a:effectLst/>
                <a:uLnTx/>
                <a:uFillTx/>
                <a:latin typeface="Tw Cen MT" panose="020B0602020104020603" pitchFamily="34" charset="0"/>
                <a:cs typeface="Arial"/>
                <a:sym typeface="Arial"/>
              </a:rPr>
              <a:t>74.5%</a:t>
            </a:r>
          </a:p>
        </p:txBody>
      </p:sp>
      <p:sp>
        <p:nvSpPr>
          <p:cNvPr id="51" name="TextBox 50">
            <a:extLst>
              <a:ext uri="{FF2B5EF4-FFF2-40B4-BE49-F238E27FC236}">
                <a16:creationId xmlns:a16="http://schemas.microsoft.com/office/drawing/2014/main" id="{743750B8-B00D-553A-B825-654EDB960297}"/>
              </a:ext>
            </a:extLst>
          </p:cNvPr>
          <p:cNvSpPr txBox="1"/>
          <p:nvPr/>
        </p:nvSpPr>
        <p:spPr>
          <a:xfrm>
            <a:off x="9379126" y="2373932"/>
            <a:ext cx="801239"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100" normalizeH="0" baseline="0" noProof="0">
                <a:ln>
                  <a:noFill/>
                </a:ln>
                <a:solidFill>
                  <a:srgbClr val="B2BD35"/>
                </a:solidFill>
                <a:effectLst/>
                <a:uLnTx/>
                <a:uFillTx/>
                <a:latin typeface="Tw Cen MT" panose="020B0602020104020603" pitchFamily="34" charset="0"/>
                <a:cs typeface="Arial"/>
                <a:sym typeface="Arial"/>
              </a:rPr>
              <a:t>28.4%</a:t>
            </a:r>
          </a:p>
        </p:txBody>
      </p:sp>
      <p:sp>
        <p:nvSpPr>
          <p:cNvPr id="52" name="TextBox 51">
            <a:extLst>
              <a:ext uri="{FF2B5EF4-FFF2-40B4-BE49-F238E27FC236}">
                <a16:creationId xmlns:a16="http://schemas.microsoft.com/office/drawing/2014/main" id="{607BFE20-F31D-08E9-3BD3-F07684F80700}"/>
              </a:ext>
            </a:extLst>
          </p:cNvPr>
          <p:cNvSpPr txBox="1"/>
          <p:nvPr/>
        </p:nvSpPr>
        <p:spPr>
          <a:xfrm>
            <a:off x="10605921" y="2373833"/>
            <a:ext cx="871820"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015D83"/>
                </a:solidFill>
                <a:effectLst/>
                <a:uLnTx/>
                <a:uFillTx/>
                <a:latin typeface="Tw Cen MT" panose="020B0602020104020603" pitchFamily="34" charset="0"/>
                <a:cs typeface="Arial"/>
                <a:sym typeface="Arial"/>
              </a:rPr>
              <a:t>36.6%</a:t>
            </a:r>
          </a:p>
        </p:txBody>
      </p:sp>
      <p:sp>
        <p:nvSpPr>
          <p:cNvPr id="53" name="TextBox 52">
            <a:extLst>
              <a:ext uri="{FF2B5EF4-FFF2-40B4-BE49-F238E27FC236}">
                <a16:creationId xmlns:a16="http://schemas.microsoft.com/office/drawing/2014/main" id="{E8F4D69D-E7FA-8D48-B487-2DDD08CA4593}"/>
              </a:ext>
            </a:extLst>
          </p:cNvPr>
          <p:cNvSpPr txBox="1"/>
          <p:nvPr/>
        </p:nvSpPr>
        <p:spPr>
          <a:xfrm>
            <a:off x="9379125" y="4818888"/>
            <a:ext cx="871820"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B2BD35"/>
                </a:solidFill>
                <a:effectLst/>
                <a:uLnTx/>
                <a:uFillTx/>
                <a:latin typeface="Tw Cen MT" panose="020B0602020104020603" pitchFamily="34" charset="0"/>
                <a:cs typeface="Arial"/>
                <a:sym typeface="Arial"/>
              </a:rPr>
              <a:t>29.0%</a:t>
            </a:r>
          </a:p>
        </p:txBody>
      </p:sp>
      <p:sp>
        <p:nvSpPr>
          <p:cNvPr id="54" name="TextBox 53">
            <a:extLst>
              <a:ext uri="{FF2B5EF4-FFF2-40B4-BE49-F238E27FC236}">
                <a16:creationId xmlns:a16="http://schemas.microsoft.com/office/drawing/2014/main" id="{2EE8B01C-C4F0-7E6D-3194-81DD84E4DDEE}"/>
              </a:ext>
            </a:extLst>
          </p:cNvPr>
          <p:cNvSpPr txBox="1"/>
          <p:nvPr/>
        </p:nvSpPr>
        <p:spPr>
          <a:xfrm>
            <a:off x="10605921" y="4816232"/>
            <a:ext cx="871820" cy="270311"/>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015D83"/>
                </a:solidFill>
                <a:effectLst/>
                <a:uLnTx/>
                <a:uFillTx/>
                <a:latin typeface="Tw Cen MT" panose="020B0602020104020603" pitchFamily="34" charset="0"/>
                <a:cs typeface="Arial"/>
                <a:sym typeface="Arial"/>
              </a:rPr>
              <a:t>56.8%</a:t>
            </a:r>
          </a:p>
        </p:txBody>
      </p:sp>
      <p:graphicFrame>
        <p:nvGraphicFramePr>
          <p:cNvPr id="55" name="Chart 54">
            <a:extLst>
              <a:ext uri="{FF2B5EF4-FFF2-40B4-BE49-F238E27FC236}">
                <a16:creationId xmlns:a16="http://schemas.microsoft.com/office/drawing/2014/main" id="{027A9768-3A2A-174C-EE1C-375E52D4A5C1}"/>
              </a:ext>
            </a:extLst>
          </p:cNvPr>
          <p:cNvGraphicFramePr>
            <a:graphicFrameLocks/>
          </p:cNvGraphicFramePr>
          <p:nvPr/>
        </p:nvGraphicFramePr>
        <p:xfrm>
          <a:off x="5705856" y="2697480"/>
          <a:ext cx="1005840" cy="1005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Chart 55">
            <a:extLst>
              <a:ext uri="{FF2B5EF4-FFF2-40B4-BE49-F238E27FC236}">
                <a16:creationId xmlns:a16="http://schemas.microsoft.com/office/drawing/2014/main" id="{19FE03DE-4DF0-BC4B-2347-AD1B29A54E69}"/>
              </a:ext>
            </a:extLst>
          </p:cNvPr>
          <p:cNvGraphicFramePr>
            <a:graphicFrameLocks/>
          </p:cNvGraphicFramePr>
          <p:nvPr/>
        </p:nvGraphicFramePr>
        <p:xfrm>
          <a:off x="8860536" y="2697480"/>
          <a:ext cx="1005840" cy="1005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7" name="Chart 56">
            <a:extLst>
              <a:ext uri="{FF2B5EF4-FFF2-40B4-BE49-F238E27FC236}">
                <a16:creationId xmlns:a16="http://schemas.microsoft.com/office/drawing/2014/main" id="{DDA155B9-661B-1DC2-57C6-8C8A14F4AE83}"/>
              </a:ext>
            </a:extLst>
          </p:cNvPr>
          <p:cNvGraphicFramePr>
            <a:graphicFrameLocks/>
          </p:cNvGraphicFramePr>
          <p:nvPr/>
        </p:nvGraphicFramePr>
        <p:xfrm>
          <a:off x="5705856" y="5120640"/>
          <a:ext cx="1005840" cy="10058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8" name="Chart 57">
            <a:extLst>
              <a:ext uri="{FF2B5EF4-FFF2-40B4-BE49-F238E27FC236}">
                <a16:creationId xmlns:a16="http://schemas.microsoft.com/office/drawing/2014/main" id="{4C7C5E79-1849-A86E-C47A-DB672C031238}"/>
              </a:ext>
            </a:extLst>
          </p:cNvPr>
          <p:cNvGraphicFramePr>
            <a:graphicFrameLocks/>
          </p:cNvGraphicFramePr>
          <p:nvPr/>
        </p:nvGraphicFramePr>
        <p:xfrm>
          <a:off x="8860536" y="5120640"/>
          <a:ext cx="1005840" cy="100584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9" name="Chart 58">
            <a:extLst>
              <a:ext uri="{FF2B5EF4-FFF2-40B4-BE49-F238E27FC236}">
                <a16:creationId xmlns:a16="http://schemas.microsoft.com/office/drawing/2014/main" id="{52AEF4FD-2B09-2BE0-BDD2-D3306C9D7F50}"/>
              </a:ext>
            </a:extLst>
          </p:cNvPr>
          <p:cNvGraphicFramePr>
            <a:graphicFrameLocks/>
          </p:cNvGraphicFramePr>
          <p:nvPr/>
        </p:nvGraphicFramePr>
        <p:xfrm>
          <a:off x="6848856" y="2697480"/>
          <a:ext cx="1005840" cy="100584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0" name="Chart 59">
            <a:extLst>
              <a:ext uri="{FF2B5EF4-FFF2-40B4-BE49-F238E27FC236}">
                <a16:creationId xmlns:a16="http://schemas.microsoft.com/office/drawing/2014/main" id="{09869400-A7D1-EB5D-AFA0-2ECD0BCFD78C}"/>
              </a:ext>
            </a:extLst>
          </p:cNvPr>
          <p:cNvGraphicFramePr>
            <a:graphicFrameLocks/>
          </p:cNvGraphicFramePr>
          <p:nvPr/>
        </p:nvGraphicFramePr>
        <p:xfrm>
          <a:off x="10012680" y="2697480"/>
          <a:ext cx="1005840" cy="100584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1" name="Chart 60">
            <a:extLst>
              <a:ext uri="{FF2B5EF4-FFF2-40B4-BE49-F238E27FC236}">
                <a16:creationId xmlns:a16="http://schemas.microsoft.com/office/drawing/2014/main" id="{1DADA1A8-D945-EBE5-478F-926635E948C3}"/>
              </a:ext>
            </a:extLst>
          </p:cNvPr>
          <p:cNvGraphicFramePr>
            <a:graphicFrameLocks/>
          </p:cNvGraphicFramePr>
          <p:nvPr/>
        </p:nvGraphicFramePr>
        <p:xfrm>
          <a:off x="6848856" y="5120640"/>
          <a:ext cx="1005840" cy="100584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2" name="Chart 61">
            <a:extLst>
              <a:ext uri="{FF2B5EF4-FFF2-40B4-BE49-F238E27FC236}">
                <a16:creationId xmlns:a16="http://schemas.microsoft.com/office/drawing/2014/main" id="{9DBF22F9-4B82-DF53-13FC-8BD5E0E8CC5C}"/>
              </a:ext>
            </a:extLst>
          </p:cNvPr>
          <p:cNvGraphicFramePr>
            <a:graphicFrameLocks/>
          </p:cNvGraphicFramePr>
          <p:nvPr/>
        </p:nvGraphicFramePr>
        <p:xfrm>
          <a:off x="10012680" y="5120640"/>
          <a:ext cx="1005840" cy="1005840"/>
        </p:xfrm>
        <a:graphic>
          <a:graphicData uri="http://schemas.openxmlformats.org/drawingml/2006/chart">
            <c:chart xmlns:c="http://schemas.openxmlformats.org/drawingml/2006/chart" xmlns:r="http://schemas.openxmlformats.org/officeDocument/2006/relationships" r:id="rId12"/>
          </a:graphicData>
        </a:graphic>
      </p:graphicFrame>
      <p:sp>
        <p:nvSpPr>
          <p:cNvPr id="63" name="TextBox 62">
            <a:extLst>
              <a:ext uri="{FF2B5EF4-FFF2-40B4-BE49-F238E27FC236}">
                <a16:creationId xmlns:a16="http://schemas.microsoft.com/office/drawing/2014/main" id="{0838DF43-2963-53AA-EA41-371CFC43483E}"/>
              </a:ext>
            </a:extLst>
          </p:cNvPr>
          <p:cNvSpPr txBox="1"/>
          <p:nvPr/>
        </p:nvSpPr>
        <p:spPr>
          <a:xfrm>
            <a:off x="542456" y="2335218"/>
            <a:ext cx="3414449" cy="559030"/>
          </a:xfrm>
          <a:prstGeom prst="rect">
            <a:avLst/>
          </a:prstGeom>
          <a:noFill/>
        </p:spPr>
        <p:txBody>
          <a:bodyPr wrap="square" rtlCol="0" anchor="ctr"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B2BD35"/>
                </a:solidFill>
                <a:effectLst/>
                <a:uLnTx/>
                <a:uFillTx/>
                <a:latin typeface="Tw Cen MT" panose="020B0602020104020603" pitchFamily="34" charset="0"/>
                <a:cs typeface="Arial"/>
                <a:sym typeface="Arial"/>
              </a:rPr>
              <a:t>Enrollment has decreased by </a:t>
            </a:r>
            <a:r>
              <a:rPr kumimoji="0" lang="en-US" sz="2000" b="1" i="0" u="none" strike="noStrike" kern="0" cap="none" spc="-100" normalizeH="0" baseline="0" noProof="0">
                <a:ln>
                  <a:noFill/>
                </a:ln>
                <a:solidFill>
                  <a:srgbClr val="B2BD35"/>
                </a:solidFill>
                <a:effectLst/>
                <a:uLnTx/>
                <a:uFillTx/>
                <a:latin typeface="Tw Cen MT" panose="020B0602020104020603" pitchFamily="34" charset="0"/>
                <a:cs typeface="Arial"/>
                <a:sym typeface="Arial"/>
              </a:rPr>
              <a:t>36% </a:t>
            </a:r>
            <a:endParaRPr kumimoji="0" lang="en-US" sz="2400" b="1" i="0" u="none" strike="noStrike" kern="0" cap="none" spc="-100" normalizeH="0" baseline="0" noProof="0">
              <a:ln>
                <a:noFill/>
              </a:ln>
              <a:solidFill>
                <a:srgbClr val="B2BD35"/>
              </a:solidFill>
              <a:effectLst/>
              <a:uLnTx/>
              <a:uFillTx/>
              <a:latin typeface="Tw Cen MT" panose="020B0602020104020603" pitchFamily="34" charset="0"/>
              <a:cs typeface="Arial"/>
              <a:sym typeface="Arial"/>
            </a:endParaRP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B2BD35"/>
                </a:solidFill>
                <a:effectLst/>
                <a:uLnTx/>
                <a:uFillTx/>
                <a:latin typeface="Tw Cen MT" panose="020B0602020104020603" pitchFamily="34" charset="0"/>
                <a:cs typeface="Arial"/>
                <a:sym typeface="Arial"/>
              </a:rPr>
              <a:t>for low-income students</a:t>
            </a:r>
          </a:p>
        </p:txBody>
      </p:sp>
      <p:sp>
        <p:nvSpPr>
          <p:cNvPr id="64" name="TextBox 63">
            <a:extLst>
              <a:ext uri="{FF2B5EF4-FFF2-40B4-BE49-F238E27FC236}">
                <a16:creationId xmlns:a16="http://schemas.microsoft.com/office/drawing/2014/main" id="{D42E00C9-82BD-B818-B140-6E7167CDA6B1}"/>
              </a:ext>
            </a:extLst>
          </p:cNvPr>
          <p:cNvSpPr txBox="1"/>
          <p:nvPr/>
        </p:nvSpPr>
        <p:spPr>
          <a:xfrm>
            <a:off x="484730" y="3360840"/>
            <a:ext cx="1443823" cy="943808"/>
          </a:xfrm>
          <a:prstGeom prst="rect">
            <a:avLst/>
          </a:prstGeom>
          <a:noFill/>
        </p:spPr>
        <p:txBody>
          <a:bodyPr wrap="square" rtlCol="0" anchor="ctr"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000" b="1" i="0" u="none" strike="noStrike" kern="0" cap="none" spc="-100" normalizeH="0" baseline="0" noProof="0">
                <a:ln>
                  <a:noFill/>
                </a:ln>
                <a:solidFill>
                  <a:srgbClr val="B2BD35"/>
                </a:solidFill>
                <a:effectLst/>
                <a:uLnTx/>
                <a:uFillTx/>
                <a:latin typeface="Tw Cen MT" panose="020B0602020104020603" pitchFamily="34" charset="0"/>
                <a:cs typeface="Arial"/>
                <a:sym typeface="Arial"/>
              </a:rPr>
              <a:t>2013</a:t>
            </a:r>
            <a:endParaRPr kumimoji="0" lang="en-US" sz="1800" b="1" i="0" u="none" strike="noStrike" kern="0" cap="none" spc="-100" normalizeH="0" baseline="0" noProof="0">
              <a:ln>
                <a:noFill/>
              </a:ln>
              <a:solidFill>
                <a:srgbClr val="B2BD35"/>
              </a:solidFill>
              <a:effectLst/>
              <a:uLnTx/>
              <a:uFillTx/>
              <a:latin typeface="Tw Cen MT" panose="020B0602020104020603" pitchFamily="34" charset="0"/>
              <a:cs typeface="Arial"/>
              <a:sym typeface="Arial"/>
            </a:endParaRP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B2BD35"/>
                </a:solidFill>
                <a:effectLst/>
                <a:uLnTx/>
                <a:uFillTx/>
                <a:latin typeface="Tw Cen MT" panose="020B0602020104020603" pitchFamily="34" charset="0"/>
                <a:cs typeface="Arial"/>
                <a:sym typeface="Arial"/>
              </a:rPr>
              <a:t>280k students</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B2BD35"/>
                </a:solidFill>
                <a:effectLst/>
                <a:uLnTx/>
                <a:uFillTx/>
                <a:latin typeface="Tw Cen MT" panose="020B0602020104020603" pitchFamily="34" charset="0"/>
                <a:cs typeface="Arial"/>
                <a:sym typeface="Arial"/>
              </a:rPr>
              <a:t>enrolled</a:t>
            </a:r>
          </a:p>
        </p:txBody>
      </p:sp>
      <p:sp>
        <p:nvSpPr>
          <p:cNvPr id="65" name="TextBox 64">
            <a:extLst>
              <a:ext uri="{FF2B5EF4-FFF2-40B4-BE49-F238E27FC236}">
                <a16:creationId xmlns:a16="http://schemas.microsoft.com/office/drawing/2014/main" id="{5F7156B3-4FBE-DB8F-938A-73B3726744AA}"/>
              </a:ext>
            </a:extLst>
          </p:cNvPr>
          <p:cNvSpPr txBox="1"/>
          <p:nvPr/>
        </p:nvSpPr>
        <p:spPr>
          <a:xfrm>
            <a:off x="2867086" y="3927092"/>
            <a:ext cx="1443823" cy="943808"/>
          </a:xfrm>
          <a:prstGeom prst="rect">
            <a:avLst/>
          </a:prstGeom>
          <a:noFill/>
        </p:spPr>
        <p:txBody>
          <a:bodyPr wrap="square" rtlCol="0" anchor="ctr" anchorCtr="0">
            <a:no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000" b="1" i="0" u="none" strike="noStrike" kern="0" cap="none" spc="-100" normalizeH="0" baseline="0" noProof="0">
                <a:ln>
                  <a:noFill/>
                </a:ln>
                <a:solidFill>
                  <a:srgbClr val="B2BD35"/>
                </a:solidFill>
                <a:effectLst/>
                <a:uLnTx/>
                <a:uFillTx/>
                <a:latin typeface="Tw Cen MT" panose="020B0602020104020603" pitchFamily="34" charset="0"/>
                <a:cs typeface="Arial"/>
                <a:sym typeface="Arial"/>
              </a:rPr>
              <a:t>2021</a:t>
            </a:r>
            <a:endParaRPr kumimoji="0" lang="en-US" sz="1800" b="1" i="0" u="none" strike="noStrike" kern="0" cap="none" spc="-100" normalizeH="0" baseline="0" noProof="0">
              <a:ln>
                <a:noFill/>
              </a:ln>
              <a:solidFill>
                <a:srgbClr val="B2BD35"/>
              </a:solidFill>
              <a:effectLst/>
              <a:uLnTx/>
              <a:uFillTx/>
              <a:latin typeface="Tw Cen MT" panose="020B0602020104020603" pitchFamily="34" charset="0"/>
              <a:cs typeface="Arial"/>
              <a:sym typeface="Arial"/>
            </a:endParaRPr>
          </a:p>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B2BD35"/>
                </a:solidFill>
                <a:effectLst/>
                <a:uLnTx/>
                <a:uFillTx/>
                <a:latin typeface="Tw Cen MT" panose="020B0602020104020603" pitchFamily="34" charset="0"/>
                <a:cs typeface="Arial"/>
                <a:sym typeface="Arial"/>
              </a:rPr>
              <a:t>180k students</a:t>
            </a:r>
          </a:p>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0" i="0" u="none" strike="noStrike" kern="0" cap="none" spc="-100" normalizeH="0" baseline="0" noProof="0">
                <a:ln>
                  <a:noFill/>
                </a:ln>
                <a:solidFill>
                  <a:srgbClr val="B2BD35"/>
                </a:solidFill>
                <a:effectLst/>
                <a:uLnTx/>
                <a:uFillTx/>
                <a:latin typeface="Tw Cen MT" panose="020B0602020104020603" pitchFamily="34" charset="0"/>
                <a:cs typeface="Arial"/>
                <a:sym typeface="Arial"/>
              </a:rPr>
              <a:t>enrolled</a:t>
            </a:r>
          </a:p>
        </p:txBody>
      </p:sp>
    </p:spTree>
    <p:extLst>
      <p:ext uri="{BB962C8B-B14F-4D97-AF65-F5344CB8AC3E}">
        <p14:creationId xmlns:p14="http://schemas.microsoft.com/office/powerpoint/2010/main" val="1361351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1AA3EC-A4FB-1AB6-3B54-C61817F0D182}"/>
              </a:ext>
            </a:extLst>
          </p:cNvPr>
          <p:cNvSpPr txBox="1"/>
          <p:nvPr/>
        </p:nvSpPr>
        <p:spPr>
          <a:xfrm>
            <a:off x="237506" y="228600"/>
            <a:ext cx="1037334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j-ea"/>
                <a:cs typeface="Arial"/>
                <a:sym typeface="Arial"/>
              </a:rPr>
              <a:t>College enrollment gaps by race/ethnicity persist for high school graduates </a:t>
            </a:r>
          </a:p>
        </p:txBody>
      </p:sp>
      <p:sp>
        <p:nvSpPr>
          <p:cNvPr id="5" name="TextBox 4">
            <a:extLst>
              <a:ext uri="{FF2B5EF4-FFF2-40B4-BE49-F238E27FC236}">
                <a16:creationId xmlns:a16="http://schemas.microsoft.com/office/drawing/2014/main" id="{4674EA79-9DC1-8967-C007-02E0FC7F4835}"/>
              </a:ext>
            </a:extLst>
          </p:cNvPr>
          <p:cNvSpPr txBox="1"/>
          <p:nvPr/>
        </p:nvSpPr>
        <p:spPr>
          <a:xfrm>
            <a:off x="2286646" y="6488229"/>
            <a:ext cx="3809354"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Tw Cen MT"/>
                <a:ea typeface="+mn-ea"/>
                <a:cs typeface="Arial"/>
                <a:sym typeface="Arial"/>
              </a:rPr>
              <a:t>Source:  Illinois State Board of Education</a:t>
            </a:r>
            <a:endParaRPr kumimoji="0" lang="en-US" sz="1200" b="0" i="1" u="none" strike="noStrike" kern="1200" cap="none" spc="0" normalizeH="0" baseline="0" noProof="0">
              <a:ln>
                <a:noFill/>
              </a:ln>
              <a:solidFill>
                <a:prstClr val="black"/>
              </a:solidFill>
              <a:effectLst/>
              <a:uLnTx/>
              <a:uFillTx/>
              <a:latin typeface="Tw Cen MT" panose="020B0602020104020603" pitchFamily="34" charset="0"/>
              <a:ea typeface="+mn-ea"/>
              <a:cs typeface="Arial"/>
              <a:sym typeface="Arial"/>
            </a:endParaRPr>
          </a:p>
        </p:txBody>
      </p:sp>
      <p:graphicFrame>
        <p:nvGraphicFramePr>
          <p:cNvPr id="8" name="Chart 7" descr="The line chart depicts the college enrollment rates for recent Illinois high school public graduates over time. The information is disaggregated by race/ethnicity. ">
            <a:extLst>
              <a:ext uri="{FF2B5EF4-FFF2-40B4-BE49-F238E27FC236}">
                <a16:creationId xmlns:a16="http://schemas.microsoft.com/office/drawing/2014/main" id="{3D3355C2-8D75-142C-194E-41C6A7A13C91}"/>
              </a:ext>
            </a:extLst>
          </p:cNvPr>
          <p:cNvGraphicFramePr/>
          <p:nvPr/>
        </p:nvGraphicFramePr>
        <p:xfrm>
          <a:off x="1267012" y="1612171"/>
          <a:ext cx="9926917" cy="4948518"/>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3">
            <a:extLst>
              <a:ext uri="{FF2B5EF4-FFF2-40B4-BE49-F238E27FC236}">
                <a16:creationId xmlns:a16="http://schemas.microsoft.com/office/drawing/2014/main" id="{0AE676B5-EBBE-6903-6AC5-9BFCB0282EDB}"/>
              </a:ext>
            </a:extLst>
          </p:cNvPr>
          <p:cNvSpPr txBox="1">
            <a:spLocks/>
          </p:cNvSpPr>
          <p:nvPr/>
        </p:nvSpPr>
        <p:spPr>
          <a:xfrm>
            <a:off x="11430000" y="6400800"/>
            <a:ext cx="551354" cy="31992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0"/>
              </a:spcAft>
              <a:buClrTx/>
              <a:buSzTx/>
              <a:buFontTx/>
              <a:buNone/>
              <a:tabLst/>
              <a:defRPr/>
            </a:pPr>
            <a:fld id="{D7B5F5E2-D880-4000-87A0-CFE243211999}" type="slidenum">
              <a:rPr kumimoji="0" lang="en-US"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rPr>
              <a:pPr marL="0" marR="0" lvl="0" indent="0" algn="r" defTabSz="457200" rtl="0" eaLnBrk="1" fontAlgn="auto" latinLnBrk="0" hangingPunct="1">
                <a:lnSpc>
                  <a:spcPct val="90000"/>
                </a:lnSpc>
                <a:spcBef>
                  <a:spcPts val="0"/>
                </a:spcBef>
                <a:spcAft>
                  <a:spcPts val="0"/>
                </a:spcAft>
                <a:buClrTx/>
                <a:buSzTx/>
                <a:buFontTx/>
                <a:buNone/>
                <a:tabLst/>
                <a:defRPr/>
              </a:pPr>
              <a:t>16</a:t>
            </a:fld>
            <a:endParaRPr kumimoji="0" lang="en-US" sz="1600" b="0" i="0" u="none" strike="noStrike" kern="1200" cap="none" spc="0" normalizeH="0" baseline="0" noProof="0">
              <a:ln>
                <a:noFill/>
              </a:ln>
              <a:solidFill>
                <a:prstClr val="black">
                  <a:tint val="75000"/>
                </a:prstClr>
              </a:solidFill>
              <a:effectLst/>
              <a:uLnTx/>
              <a:uFillTx/>
              <a:latin typeface="Tw Cen MT" panose="020B0602020104020603" pitchFamily="34" charset="0"/>
              <a:ea typeface="+mn-ea"/>
              <a:cs typeface="+mn-cs"/>
              <a:sym typeface="Arial"/>
            </a:endParaRPr>
          </a:p>
        </p:txBody>
      </p:sp>
    </p:spTree>
    <p:extLst>
      <p:ext uri="{BB962C8B-B14F-4D97-AF65-F5344CB8AC3E}">
        <p14:creationId xmlns:p14="http://schemas.microsoft.com/office/powerpoint/2010/main" val="351474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41C11D-D19E-414C-A64A-B043BE2F4505}"/>
              </a:ext>
            </a:extLst>
          </p:cNvPr>
          <p:cNvSpPr txBox="1"/>
          <p:nvPr/>
        </p:nvSpPr>
        <p:spPr>
          <a:xfrm>
            <a:off x="368137" y="194096"/>
            <a:ext cx="9999021" cy="10772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j-ea"/>
                <a:cs typeface="Arial"/>
                <a:sym typeface="Arial"/>
              </a:rPr>
              <a:t>College-going gaps persist for low-income high school graduates </a:t>
            </a:r>
          </a:p>
        </p:txBody>
      </p:sp>
      <p:sp>
        <p:nvSpPr>
          <p:cNvPr id="10" name="TextBox 9">
            <a:extLst>
              <a:ext uri="{FF2B5EF4-FFF2-40B4-BE49-F238E27FC236}">
                <a16:creationId xmlns:a16="http://schemas.microsoft.com/office/drawing/2014/main" id="{3FEDBED9-FD4C-D2C9-639A-F5973C8E2677}"/>
              </a:ext>
            </a:extLst>
          </p:cNvPr>
          <p:cNvSpPr txBox="1"/>
          <p:nvPr/>
        </p:nvSpPr>
        <p:spPr>
          <a:xfrm>
            <a:off x="2286646" y="6488229"/>
            <a:ext cx="3809354"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Tw Cen MT"/>
                <a:ea typeface="+mn-ea"/>
                <a:cs typeface="Arial"/>
                <a:sym typeface="Arial"/>
              </a:rPr>
              <a:t>Source:  Illinois State Board of Education</a:t>
            </a:r>
            <a:endParaRPr kumimoji="0" lang="en-US" sz="1200" b="0" i="1" u="none" strike="noStrike" kern="1200" cap="none" spc="0" normalizeH="0" baseline="0" noProof="0">
              <a:ln>
                <a:noFill/>
              </a:ln>
              <a:solidFill>
                <a:prstClr val="black"/>
              </a:solidFill>
              <a:effectLst/>
              <a:uLnTx/>
              <a:uFillTx/>
              <a:latin typeface="Tw Cen MT" panose="020B0602020104020603" pitchFamily="34" charset="0"/>
              <a:ea typeface="+mn-ea"/>
              <a:cs typeface="Arial"/>
              <a:sym typeface="Arial"/>
            </a:endParaRPr>
          </a:p>
        </p:txBody>
      </p:sp>
      <p:graphicFrame>
        <p:nvGraphicFramePr>
          <p:cNvPr id="11" name="Chart 10" descr="The line chart depicts the overall rates of college enrollment by income status over time. ">
            <a:extLst>
              <a:ext uri="{FF2B5EF4-FFF2-40B4-BE49-F238E27FC236}">
                <a16:creationId xmlns:a16="http://schemas.microsoft.com/office/drawing/2014/main" id="{85E13667-5F3E-40C1-0FE4-F3A66247C25E}"/>
              </a:ext>
            </a:extLst>
          </p:cNvPr>
          <p:cNvGraphicFramePr/>
          <p:nvPr/>
        </p:nvGraphicFramePr>
        <p:xfrm>
          <a:off x="1145798" y="1598317"/>
          <a:ext cx="5481918" cy="4800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descr="The bar chart provides the proportional distribution of enrollment at two-year and four-year institutions by income status. ">
            <a:extLst>
              <a:ext uri="{FF2B5EF4-FFF2-40B4-BE49-F238E27FC236}">
                <a16:creationId xmlns:a16="http://schemas.microsoft.com/office/drawing/2014/main" id="{CB53AF84-3CC1-2309-FFB8-6E961864FB94}"/>
              </a:ext>
            </a:extLst>
          </p:cNvPr>
          <p:cNvGraphicFramePr/>
          <p:nvPr/>
        </p:nvGraphicFramePr>
        <p:xfrm>
          <a:off x="7135906" y="1543752"/>
          <a:ext cx="4176358" cy="4909121"/>
        </p:xfrm>
        <a:graphic>
          <a:graphicData uri="http://schemas.openxmlformats.org/drawingml/2006/chart">
            <c:chart xmlns:c="http://schemas.openxmlformats.org/drawingml/2006/chart" xmlns:r="http://schemas.openxmlformats.org/officeDocument/2006/relationships" r:id="rId4"/>
          </a:graphicData>
        </a:graphic>
      </p:graphicFrame>
      <p:sp>
        <p:nvSpPr>
          <p:cNvPr id="13" name="Footer Placeholder 3">
            <a:extLst>
              <a:ext uri="{FF2B5EF4-FFF2-40B4-BE49-F238E27FC236}">
                <a16:creationId xmlns:a16="http://schemas.microsoft.com/office/drawing/2014/main" id="{E61C40A8-A6CC-7E70-570D-D245484E3EDF}"/>
              </a:ext>
            </a:extLst>
          </p:cNvPr>
          <p:cNvSpPr txBox="1">
            <a:spLocks/>
          </p:cNvSpPr>
          <p:nvPr/>
        </p:nvSpPr>
        <p:spPr>
          <a:xfrm>
            <a:off x="11430000" y="6400800"/>
            <a:ext cx="551354" cy="31992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0"/>
              </a:spcAft>
              <a:buClrTx/>
              <a:buSzTx/>
              <a:buFontTx/>
              <a:buNone/>
              <a:tabLst/>
              <a:defRPr/>
            </a:pPr>
            <a:fld id="{D7B5F5E2-D880-4000-87A0-CFE243211999}" type="slidenum">
              <a:rPr kumimoji="0" lang="en-US"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rPr>
              <a:pPr marL="0" marR="0" lvl="0" indent="0" algn="r" defTabSz="457200" rtl="0" eaLnBrk="1" fontAlgn="auto" latinLnBrk="0" hangingPunct="1">
                <a:lnSpc>
                  <a:spcPct val="90000"/>
                </a:lnSpc>
                <a:spcBef>
                  <a:spcPts val="0"/>
                </a:spcBef>
                <a:spcAft>
                  <a:spcPts val="0"/>
                </a:spcAft>
                <a:buClrTx/>
                <a:buSzTx/>
                <a:buFontTx/>
                <a:buNone/>
                <a:tabLst/>
                <a:defRPr/>
              </a:pPr>
              <a:t>17</a:t>
            </a:fld>
            <a:endParaRPr kumimoji="0" lang="en-US" sz="1600" b="0" i="0" u="none" strike="noStrike" kern="1200" cap="none" spc="0" normalizeH="0" baseline="0" noProof="0">
              <a:ln>
                <a:noFill/>
              </a:ln>
              <a:solidFill>
                <a:prstClr val="black">
                  <a:tint val="75000"/>
                </a:prstClr>
              </a:solidFill>
              <a:effectLst/>
              <a:uLnTx/>
              <a:uFillTx/>
              <a:latin typeface="Tw Cen MT" panose="020B0602020104020603" pitchFamily="34" charset="0"/>
              <a:ea typeface="+mn-ea"/>
              <a:cs typeface="+mn-cs"/>
              <a:sym typeface="Arial"/>
            </a:endParaRPr>
          </a:p>
        </p:txBody>
      </p:sp>
      <p:sp>
        <p:nvSpPr>
          <p:cNvPr id="14" name="TextBox 13">
            <a:extLst>
              <a:ext uri="{FF2B5EF4-FFF2-40B4-BE49-F238E27FC236}">
                <a16:creationId xmlns:a16="http://schemas.microsoft.com/office/drawing/2014/main" id="{F7B9DA9E-B081-69C2-7100-60A2C191E843}"/>
              </a:ext>
            </a:extLst>
          </p:cNvPr>
          <p:cNvSpPr txBox="1"/>
          <p:nvPr/>
        </p:nvSpPr>
        <p:spPr>
          <a:xfrm>
            <a:off x="8283496" y="2898588"/>
            <a:ext cx="9405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Tw Cen MT" panose="020B0602020104020603" pitchFamily="34" charset="0"/>
                <a:cs typeface="Arial"/>
                <a:sym typeface="Arial"/>
              </a:rPr>
              <a:t>Total: 44.4%</a:t>
            </a:r>
          </a:p>
        </p:txBody>
      </p:sp>
      <p:sp>
        <p:nvSpPr>
          <p:cNvPr id="15" name="TextBox 14">
            <a:extLst>
              <a:ext uri="{FF2B5EF4-FFF2-40B4-BE49-F238E27FC236}">
                <a16:creationId xmlns:a16="http://schemas.microsoft.com/office/drawing/2014/main" id="{92C11BBF-49CA-F9FA-CBFE-305C35948E12}"/>
              </a:ext>
            </a:extLst>
          </p:cNvPr>
          <p:cNvSpPr txBox="1"/>
          <p:nvPr/>
        </p:nvSpPr>
        <p:spPr>
          <a:xfrm>
            <a:off x="9930611" y="1889844"/>
            <a:ext cx="9405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Tw Cen MT" panose="020B0602020104020603" pitchFamily="34" charset="0"/>
                <a:cs typeface="Arial"/>
                <a:sym typeface="Arial"/>
              </a:rPr>
              <a:t>Total: 68.8%</a:t>
            </a:r>
          </a:p>
        </p:txBody>
      </p:sp>
    </p:spTree>
    <p:extLst>
      <p:ext uri="{BB962C8B-B14F-4D97-AF65-F5344CB8AC3E}">
        <p14:creationId xmlns:p14="http://schemas.microsoft.com/office/powerpoint/2010/main" val="2548777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7ED4-4E65-73F0-AE3D-672EAC53C47F}"/>
              </a:ext>
            </a:extLst>
          </p:cNvPr>
          <p:cNvSpPr txBox="1">
            <a:spLocks/>
          </p:cNvSpPr>
          <p:nvPr/>
        </p:nvSpPr>
        <p:spPr>
          <a:xfrm>
            <a:off x="238690" y="210820"/>
            <a:ext cx="10298160" cy="86433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j-ea"/>
                <a:cs typeface="+mj-cs"/>
                <a:sym typeface="Arial"/>
              </a:rPr>
              <a:t>Retention and advancement gaps persist for African American students</a:t>
            </a:r>
          </a:p>
        </p:txBody>
      </p:sp>
      <p:sp>
        <p:nvSpPr>
          <p:cNvPr id="6" name="Footer Placeholder 3">
            <a:extLst>
              <a:ext uri="{FF2B5EF4-FFF2-40B4-BE49-F238E27FC236}">
                <a16:creationId xmlns:a16="http://schemas.microsoft.com/office/drawing/2014/main" id="{C8F2D8D5-6560-2FC6-436A-23C334E2DAD1}"/>
              </a:ext>
            </a:extLst>
          </p:cNvPr>
          <p:cNvSpPr txBox="1">
            <a:spLocks/>
          </p:cNvSpPr>
          <p:nvPr/>
        </p:nvSpPr>
        <p:spPr>
          <a:xfrm>
            <a:off x="11312264" y="6237640"/>
            <a:ext cx="551354" cy="44963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0"/>
              </a:spcAft>
              <a:buClrTx/>
              <a:buSzTx/>
              <a:buFontTx/>
              <a:buNone/>
              <a:tabLst/>
              <a:defRPr/>
            </a:pPr>
            <a:fld id="{D7B5F5E2-D880-4000-87A0-CFE243211999}" type="slidenum">
              <a:rPr kumimoji="0" lang="en-US"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rPr>
              <a:pPr marL="0" marR="0" lvl="0" indent="0" algn="r" defTabSz="457200" rtl="0" eaLnBrk="1" fontAlgn="auto" latinLnBrk="0" hangingPunct="1">
                <a:lnSpc>
                  <a:spcPct val="90000"/>
                </a:lnSpc>
                <a:spcBef>
                  <a:spcPts val="0"/>
                </a:spcBef>
                <a:spcAft>
                  <a:spcPts val="0"/>
                </a:spcAft>
                <a:buClrTx/>
                <a:buSzTx/>
                <a:buFontTx/>
                <a:buNone/>
                <a:tabLst/>
                <a:defRPr/>
              </a:pPr>
              <a:t>18</a:t>
            </a:fld>
            <a:endParaRPr kumimoji="0" lang="en-US" sz="1600" b="0" i="0" u="none" strike="noStrike" kern="1200" cap="none" spc="0" normalizeH="0" baseline="0" noProof="0">
              <a:ln>
                <a:noFill/>
              </a:ln>
              <a:solidFill>
                <a:prstClr val="black">
                  <a:tint val="75000"/>
                </a:prstClr>
              </a:solidFill>
              <a:effectLst/>
              <a:uLnTx/>
              <a:uFillTx/>
              <a:latin typeface="Tw Cen MT" panose="020B0602020104020603" pitchFamily="34" charset="0"/>
              <a:ea typeface="+mn-ea"/>
              <a:cs typeface="+mn-cs"/>
              <a:sym typeface="Arial"/>
            </a:endParaRPr>
          </a:p>
        </p:txBody>
      </p:sp>
      <p:sp>
        <p:nvSpPr>
          <p:cNvPr id="9" name="TextBox 8">
            <a:extLst>
              <a:ext uri="{FF2B5EF4-FFF2-40B4-BE49-F238E27FC236}">
                <a16:creationId xmlns:a16="http://schemas.microsoft.com/office/drawing/2014/main" id="{D80EB06A-F791-BFEF-8D66-F6A94A4407DC}"/>
              </a:ext>
            </a:extLst>
          </p:cNvPr>
          <p:cNvSpPr txBox="1"/>
          <p:nvPr/>
        </p:nvSpPr>
        <p:spPr>
          <a:xfrm>
            <a:off x="6603906" y="1366845"/>
            <a:ext cx="50292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Arial"/>
                <a:sym typeface="Arial"/>
              </a:rPr>
              <a:t>Retention and Advancement of New IL CC Transfer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Arial"/>
                <a:sym typeface="Arial"/>
              </a:rPr>
              <a:t>Full-Time Students at Illinois Public Universities</a:t>
            </a:r>
            <a:endParaRPr kumimoji="0" lang="en-US" sz="1600" b="0" i="0" u="none" strike="noStrike" kern="1200" cap="none" spc="0" normalizeH="0" baseline="0" noProof="0">
              <a:ln>
                <a:noFill/>
              </a:ln>
              <a:solidFill>
                <a:prstClr val="black"/>
              </a:solidFill>
              <a:effectLst/>
              <a:uLnTx/>
              <a:uFillTx/>
              <a:latin typeface="Tw Cen MT" panose="020B0602020104020603" pitchFamily="34" charset="0"/>
              <a:cs typeface="Arial"/>
              <a:sym typeface="Arial"/>
            </a:endParaRPr>
          </a:p>
        </p:txBody>
      </p:sp>
      <p:graphicFrame>
        <p:nvGraphicFramePr>
          <p:cNvPr id="11" name="Chart 10">
            <a:extLst>
              <a:ext uri="{FF2B5EF4-FFF2-40B4-BE49-F238E27FC236}">
                <a16:creationId xmlns:a16="http://schemas.microsoft.com/office/drawing/2014/main" id="{AFEA7E2D-6AE1-EA8A-411D-98127DCDDE0F}"/>
              </a:ext>
            </a:extLst>
          </p:cNvPr>
          <p:cNvGraphicFramePr>
            <a:graphicFrameLocks/>
          </p:cNvGraphicFramePr>
          <p:nvPr/>
        </p:nvGraphicFramePr>
        <p:xfrm>
          <a:off x="6601968" y="1900050"/>
          <a:ext cx="5029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6F315361-24C1-9F03-4B52-866BC06E009F}"/>
              </a:ext>
            </a:extLst>
          </p:cNvPr>
          <p:cNvSpPr txBox="1"/>
          <p:nvPr/>
        </p:nvSpPr>
        <p:spPr>
          <a:xfrm>
            <a:off x="2286001" y="6336792"/>
            <a:ext cx="7467600" cy="384048"/>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panose="020B0602020104020603" pitchFamily="34" charset="0"/>
                <a:ea typeface="+mn-ea"/>
                <a:cs typeface="Arial"/>
                <a:sym typeface="Arial"/>
              </a:rPr>
              <a:t>Source: IBHE IHEIS Fall 2018-19 to Fall 2021-22 Enrollment Collections – New Transfer Full-Time Students from Fall of AY2018-19, Fall of AY2019-20, Fall of AY2020-21 tracked to the next Fall. </a:t>
            </a:r>
          </a:p>
        </p:txBody>
      </p:sp>
      <p:sp>
        <p:nvSpPr>
          <p:cNvPr id="14" name="TextBox 13">
            <a:extLst>
              <a:ext uri="{FF2B5EF4-FFF2-40B4-BE49-F238E27FC236}">
                <a16:creationId xmlns:a16="http://schemas.microsoft.com/office/drawing/2014/main" id="{F9A99A1F-41C2-63B8-0758-DD388C52204C}"/>
              </a:ext>
            </a:extLst>
          </p:cNvPr>
          <p:cNvSpPr txBox="1"/>
          <p:nvPr/>
        </p:nvSpPr>
        <p:spPr>
          <a:xfrm>
            <a:off x="812280" y="1378720"/>
            <a:ext cx="50292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Arial"/>
                <a:sym typeface="Arial"/>
              </a:rPr>
              <a:t>Retention and Advancement of New First-Time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Arial"/>
                <a:sym typeface="Arial"/>
              </a:rPr>
              <a:t>Full-Time Students at all Illinois Public Universities</a:t>
            </a:r>
            <a:endParaRPr kumimoji="0" lang="en-US" sz="1600" b="0" i="0" u="none" strike="noStrike" kern="1200" cap="none" spc="0" normalizeH="0" baseline="0" noProof="0">
              <a:ln>
                <a:noFill/>
              </a:ln>
              <a:solidFill>
                <a:prstClr val="black"/>
              </a:solidFill>
              <a:effectLst/>
              <a:uLnTx/>
              <a:uFillTx/>
              <a:latin typeface="Tw Cen MT" panose="020B0602020104020603" pitchFamily="34" charset="0"/>
              <a:cs typeface="Arial"/>
              <a:sym typeface="Arial"/>
            </a:endParaRPr>
          </a:p>
        </p:txBody>
      </p:sp>
      <p:graphicFrame>
        <p:nvGraphicFramePr>
          <p:cNvPr id="15" name="Chart 14">
            <a:extLst>
              <a:ext uri="{FF2B5EF4-FFF2-40B4-BE49-F238E27FC236}">
                <a16:creationId xmlns:a16="http://schemas.microsoft.com/office/drawing/2014/main" id="{A2CCA542-5658-3F2D-129F-7DEA6C0861ED}"/>
              </a:ext>
            </a:extLst>
          </p:cNvPr>
          <p:cNvGraphicFramePr>
            <a:graphicFrameLocks/>
          </p:cNvGraphicFramePr>
          <p:nvPr/>
        </p:nvGraphicFramePr>
        <p:xfrm>
          <a:off x="907275" y="1965490"/>
          <a:ext cx="5029200" cy="434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679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3F805-AA66-079B-554D-84A673A99AE5}"/>
              </a:ext>
            </a:extLst>
          </p:cNvPr>
          <p:cNvSpPr/>
          <p:nvPr/>
        </p:nvSpPr>
        <p:spPr>
          <a:xfrm>
            <a:off x="179318" y="232335"/>
            <a:ext cx="10473826" cy="887102"/>
          </a:xfrm>
          <a:prstGeom prst="rect">
            <a:avLst/>
          </a:prstGeom>
        </p:spPr>
        <p:txBody>
          <a:bodyPr wrap="square">
            <a:spAutoFit/>
          </a:bodyPr>
          <a:lstStyle/>
          <a:p>
            <a:pPr marL="0" marR="0" lvl="0" indent="0" algn="l" defTabSz="914400" rtl="0" eaLnBrk="1" fontAlgn="auto" latinLnBrk="0" hangingPunct="1">
              <a:lnSpc>
                <a:spcPct val="80000"/>
              </a:lnSpc>
              <a:spcBef>
                <a:spcPct val="0"/>
              </a:spcBef>
              <a:spcAft>
                <a:spcPts val="0"/>
              </a:spcAft>
              <a:buClr>
                <a:srgbClr val="000000"/>
              </a:buClr>
              <a:buSzTx/>
              <a:buFont typeface="Arial"/>
              <a:buNone/>
              <a:tabLst/>
              <a:defRPr/>
            </a:pPr>
            <a:r>
              <a:rPr kumimoji="0" lang="en-US" sz="32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j-ea"/>
                <a:cs typeface="Arial"/>
                <a:sym typeface="Arial"/>
              </a:rPr>
              <a:t>Retention and advancement gaps persist for Latino students</a:t>
            </a:r>
          </a:p>
          <a:p>
            <a:pPr marL="0" marR="0" lvl="0" indent="0" algn="l" defTabSz="914400" rtl="0" eaLnBrk="1" fontAlgn="auto" latinLnBrk="0" hangingPunct="1">
              <a:lnSpc>
                <a:spcPct val="80000"/>
              </a:lnSpc>
              <a:spcBef>
                <a:spcPct val="0"/>
              </a:spcBef>
              <a:spcAft>
                <a:spcPts val="0"/>
              </a:spcAft>
              <a:buClr>
                <a:srgbClr val="000000"/>
              </a:buClr>
              <a:buSzTx/>
              <a:buFont typeface="Arial"/>
              <a:buNone/>
              <a:tabLst/>
              <a:defRPr/>
            </a:pPr>
            <a:endParaRPr kumimoji="0" lang="en-US" sz="32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j-ea"/>
              <a:cs typeface="Arial"/>
              <a:sym typeface="Arial"/>
            </a:endParaRPr>
          </a:p>
        </p:txBody>
      </p:sp>
      <p:sp>
        <p:nvSpPr>
          <p:cNvPr id="8" name="Footer Placeholder 3">
            <a:extLst>
              <a:ext uri="{FF2B5EF4-FFF2-40B4-BE49-F238E27FC236}">
                <a16:creationId xmlns:a16="http://schemas.microsoft.com/office/drawing/2014/main" id="{A093B277-5A62-3846-B0E3-B4A20BE239DD}"/>
              </a:ext>
            </a:extLst>
          </p:cNvPr>
          <p:cNvSpPr txBox="1">
            <a:spLocks/>
          </p:cNvSpPr>
          <p:nvPr/>
        </p:nvSpPr>
        <p:spPr>
          <a:xfrm>
            <a:off x="11312264" y="6237640"/>
            <a:ext cx="551354" cy="44963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0"/>
              </a:spcAft>
              <a:buClrTx/>
              <a:buSzTx/>
              <a:buFontTx/>
              <a:buNone/>
              <a:tabLst/>
              <a:defRPr/>
            </a:pPr>
            <a:fld id="{D7B5F5E2-D880-4000-87A0-CFE243211999}" type="slidenum">
              <a:rPr kumimoji="0" lang="en-US"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rPr>
              <a:pPr marL="0" marR="0" lvl="0" indent="0" algn="r" defTabSz="457200" rtl="0" eaLnBrk="1" fontAlgn="auto" latinLnBrk="0" hangingPunct="1">
                <a:lnSpc>
                  <a:spcPct val="90000"/>
                </a:lnSpc>
                <a:spcBef>
                  <a:spcPts val="0"/>
                </a:spcBef>
                <a:spcAft>
                  <a:spcPts val="0"/>
                </a:spcAft>
                <a:buClrTx/>
                <a:buSzTx/>
                <a:buFontTx/>
                <a:buNone/>
                <a:tabLst/>
                <a:defRPr/>
              </a:pPr>
              <a:t>19</a:t>
            </a:fld>
            <a:endParaRPr kumimoji="0" lang="en-US" sz="1600" b="0" i="0" u="none" strike="noStrike" kern="1200" cap="none" spc="0" normalizeH="0" baseline="0" noProof="0">
              <a:ln>
                <a:noFill/>
              </a:ln>
              <a:solidFill>
                <a:prstClr val="black">
                  <a:tint val="75000"/>
                </a:prstClr>
              </a:solidFill>
              <a:effectLst/>
              <a:uLnTx/>
              <a:uFillTx/>
              <a:latin typeface="Tw Cen MT" panose="020B0602020104020603" pitchFamily="34" charset="0"/>
              <a:ea typeface="+mn-ea"/>
              <a:cs typeface="+mn-cs"/>
              <a:sym typeface="Arial"/>
            </a:endParaRPr>
          </a:p>
        </p:txBody>
      </p:sp>
      <p:sp>
        <p:nvSpPr>
          <p:cNvPr id="9" name="TextBox 8">
            <a:extLst>
              <a:ext uri="{FF2B5EF4-FFF2-40B4-BE49-F238E27FC236}">
                <a16:creationId xmlns:a16="http://schemas.microsoft.com/office/drawing/2014/main" id="{9F80668F-2566-114F-B667-995A10F6E89F}"/>
              </a:ext>
            </a:extLst>
          </p:cNvPr>
          <p:cNvSpPr txBox="1"/>
          <p:nvPr/>
        </p:nvSpPr>
        <p:spPr>
          <a:xfrm>
            <a:off x="6583680" y="1339535"/>
            <a:ext cx="512753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Arial"/>
                <a:sym typeface="Arial"/>
              </a:rPr>
              <a:t>Retention and Advancement of New IL CC Full-Time Transfer Students at Illinois Public Universities</a:t>
            </a:r>
            <a:endParaRPr kumimoji="0" lang="en-US" sz="1600" b="0" i="0" u="none" strike="noStrike" kern="1200" cap="none" spc="0" normalizeH="0" baseline="0" noProof="0">
              <a:ln>
                <a:noFill/>
              </a:ln>
              <a:solidFill>
                <a:prstClr val="black"/>
              </a:solidFill>
              <a:effectLst/>
              <a:uLnTx/>
              <a:uFillTx/>
              <a:latin typeface="Tw Cen MT" panose="020B0602020104020603" pitchFamily="34" charset="0"/>
              <a:cs typeface="Arial"/>
              <a:sym typeface="Arial"/>
            </a:endParaRPr>
          </a:p>
        </p:txBody>
      </p:sp>
      <p:sp>
        <p:nvSpPr>
          <p:cNvPr id="10" name="TextBox 9">
            <a:extLst>
              <a:ext uri="{FF2B5EF4-FFF2-40B4-BE49-F238E27FC236}">
                <a16:creationId xmlns:a16="http://schemas.microsoft.com/office/drawing/2014/main" id="{C8EA38C5-7F20-6E5E-A25B-1E9F0EA015F4}"/>
              </a:ext>
            </a:extLst>
          </p:cNvPr>
          <p:cNvSpPr txBox="1"/>
          <p:nvPr/>
        </p:nvSpPr>
        <p:spPr>
          <a:xfrm>
            <a:off x="2286000" y="6336792"/>
            <a:ext cx="7434470" cy="384048"/>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panose="020B0602020104020603" pitchFamily="34" charset="0"/>
                <a:ea typeface="+mn-ea"/>
                <a:cs typeface="Arial"/>
                <a:sym typeface="Arial"/>
              </a:rPr>
              <a:t>Source: IBHE IHEIS Fall 2018-19 to Fall 2022-23 Enrollment Collections – First-Time Full-Time Students from Fall of AY2018-19,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panose="020B0602020104020603" pitchFamily="34" charset="0"/>
                <a:ea typeface="+mn-ea"/>
                <a:cs typeface="Arial"/>
                <a:sym typeface="Arial"/>
              </a:rPr>
              <a:t>Fall of AY2019-20, Fall of AY2020-21 tracked to the next Fall. </a:t>
            </a:r>
          </a:p>
        </p:txBody>
      </p:sp>
      <p:graphicFrame>
        <p:nvGraphicFramePr>
          <p:cNvPr id="12" name="Chart 11">
            <a:extLst>
              <a:ext uri="{FF2B5EF4-FFF2-40B4-BE49-F238E27FC236}">
                <a16:creationId xmlns:a16="http://schemas.microsoft.com/office/drawing/2014/main" id="{F6792EBD-20F6-47E6-7F62-6F3BDA09AB91}"/>
              </a:ext>
            </a:extLst>
          </p:cNvPr>
          <p:cNvGraphicFramePr>
            <a:graphicFrameLocks/>
          </p:cNvGraphicFramePr>
          <p:nvPr/>
        </p:nvGraphicFramePr>
        <p:xfrm>
          <a:off x="6583680" y="1911925"/>
          <a:ext cx="50292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C4A9DE80-F810-3015-F38D-F6F326E5DCC3}"/>
              </a:ext>
            </a:extLst>
          </p:cNvPr>
          <p:cNvGraphicFramePr>
            <a:graphicFrameLocks/>
          </p:cNvGraphicFramePr>
          <p:nvPr/>
        </p:nvGraphicFramePr>
        <p:xfrm>
          <a:off x="1035924" y="1917990"/>
          <a:ext cx="502920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2032A7A6-E6DB-73E8-5FBB-FDE1500A868F}"/>
              </a:ext>
            </a:extLst>
          </p:cNvPr>
          <p:cNvSpPr txBox="1"/>
          <p:nvPr/>
        </p:nvSpPr>
        <p:spPr>
          <a:xfrm>
            <a:off x="887741" y="1351571"/>
            <a:ext cx="512753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Arial"/>
                <a:sym typeface="Arial"/>
              </a:rPr>
              <a:t>Retention and Advancement of New Full-Time Freshmen  Illinois Public Universities</a:t>
            </a:r>
            <a:endParaRPr kumimoji="0" lang="en-US" sz="1600" b="0" i="0" u="none" strike="noStrike" kern="1200" cap="none" spc="0" normalizeH="0" baseline="0" noProof="0">
              <a:ln>
                <a:noFill/>
              </a:ln>
              <a:solidFill>
                <a:prstClr val="black"/>
              </a:solidFill>
              <a:effectLst/>
              <a:uLnTx/>
              <a:uFillTx/>
              <a:latin typeface="Tw Cen MT" panose="020B0602020104020603" pitchFamily="34" charset="0"/>
              <a:cs typeface="Arial"/>
              <a:sym typeface="Arial"/>
            </a:endParaRPr>
          </a:p>
        </p:txBody>
      </p:sp>
    </p:spTree>
    <p:extLst>
      <p:ext uri="{BB962C8B-B14F-4D97-AF65-F5344CB8AC3E}">
        <p14:creationId xmlns:p14="http://schemas.microsoft.com/office/powerpoint/2010/main" val="398304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E259B-1B4E-E2D7-7B17-2FB1A3D9B1FB}"/>
              </a:ext>
            </a:extLst>
          </p:cNvPr>
          <p:cNvSpPr>
            <a:spLocks noGrp="1"/>
          </p:cNvSpPr>
          <p:nvPr>
            <p:ph type="title"/>
          </p:nvPr>
        </p:nvSpPr>
        <p:spPr/>
        <p:txBody>
          <a:bodyPr/>
          <a:lstStyle/>
          <a:p>
            <a:r>
              <a:rPr lang="en-US" dirty="0"/>
              <a:t>ICCB Board Goals</a:t>
            </a:r>
          </a:p>
        </p:txBody>
      </p:sp>
      <p:sp>
        <p:nvSpPr>
          <p:cNvPr id="3" name="Content Placeholder 2">
            <a:extLst>
              <a:ext uri="{FF2B5EF4-FFF2-40B4-BE49-F238E27FC236}">
                <a16:creationId xmlns:a16="http://schemas.microsoft.com/office/drawing/2014/main" id="{67FFC96C-D4FC-8273-3F90-1E10DABE1FE0}"/>
              </a:ext>
            </a:extLst>
          </p:cNvPr>
          <p:cNvSpPr>
            <a:spLocks noGrp="1"/>
          </p:cNvSpPr>
          <p:nvPr>
            <p:ph idx="1"/>
          </p:nvPr>
        </p:nvSpPr>
        <p:spPr>
          <a:xfrm>
            <a:off x="616496" y="771526"/>
            <a:ext cx="10972800" cy="5731328"/>
          </a:xfrm>
        </p:spPr>
        <p:txBody>
          <a:bodyPr/>
          <a:lstStyle/>
          <a:p>
            <a:pPr marL="0" indent="0" algn="just">
              <a:buNone/>
            </a:pPr>
            <a:r>
              <a:rPr lang="en-US" sz="2000" b="1" dirty="0"/>
              <a:t>GOAL 1: </a:t>
            </a:r>
            <a:r>
              <a:rPr lang="en-US" sz="2000" dirty="0"/>
              <a:t>To support all students with a focus on minority, first-generation, and low-income students across urban, rural, and suburban communities, through the promotion of evidence-based best practices that </a:t>
            </a:r>
            <a:r>
              <a:rPr lang="en-US" sz="2000" b="1" dirty="0"/>
              <a:t>close equity gaps </a:t>
            </a:r>
            <a:r>
              <a:rPr lang="en-US" sz="2000" dirty="0"/>
              <a:t>resulting in system-wide improvement of </a:t>
            </a:r>
            <a:r>
              <a:rPr lang="en-US" sz="2000" b="1" dirty="0"/>
              <a:t>equity metrics </a:t>
            </a:r>
            <a:r>
              <a:rPr lang="en-US" sz="2000" dirty="0"/>
              <a:t>across enrollment, retention, advancement, and completion. </a:t>
            </a:r>
          </a:p>
          <a:p>
            <a:pPr marL="0" indent="0" algn="just">
              <a:buNone/>
            </a:pPr>
            <a:endParaRPr lang="en-US" sz="2000" dirty="0"/>
          </a:p>
          <a:p>
            <a:pPr marL="0" indent="0" algn="just">
              <a:buNone/>
            </a:pPr>
            <a:r>
              <a:rPr lang="en-US" sz="2000" b="1" dirty="0"/>
              <a:t>GOAL 2: </a:t>
            </a:r>
            <a:r>
              <a:rPr lang="en-US" sz="2000" dirty="0"/>
              <a:t>To support a </a:t>
            </a:r>
            <a:r>
              <a:rPr lang="en-US" sz="2000" b="1" dirty="0"/>
              <a:t>seamless transition </a:t>
            </a:r>
            <a:r>
              <a:rPr lang="en-US" sz="2000" dirty="0"/>
              <a:t>for students into and through postsecondary education and the workforce by fostering the development of robust career pathways aligned to the needs of business and industry, strong engagement at all levels of the community college system, and with a focus on meeting students where they begin their educational journey, resulting in </a:t>
            </a:r>
            <a:r>
              <a:rPr lang="en-US" sz="2000" b="1" dirty="0"/>
              <a:t>equitable access and outcomes</a:t>
            </a:r>
            <a:r>
              <a:rPr lang="en-US" sz="2000" dirty="0"/>
              <a:t> for all students. </a:t>
            </a:r>
          </a:p>
          <a:p>
            <a:pPr marL="0" indent="0" algn="just">
              <a:buNone/>
            </a:pPr>
            <a:endParaRPr lang="en-US" sz="2000" dirty="0"/>
          </a:p>
          <a:p>
            <a:pPr marL="0" indent="0" algn="just">
              <a:buNone/>
            </a:pPr>
            <a:r>
              <a:rPr lang="en-US" sz="2000" b="1" dirty="0"/>
              <a:t>GOAL 3: </a:t>
            </a:r>
            <a:r>
              <a:rPr lang="en-US" sz="2000" dirty="0"/>
              <a:t>To contribute to </a:t>
            </a:r>
            <a:r>
              <a:rPr lang="en-US" sz="2000" b="1" dirty="0"/>
              <a:t>economic and workforce development </a:t>
            </a:r>
            <a:r>
              <a:rPr lang="en-US" sz="2000" dirty="0"/>
              <a:t>by supporting the Illinois community college system’s effort to provide high-quality, dynamic workforce training opportunities that build essential skills for high-value work through apprenticeships, work-based learning opportunities, and competency-based instructional models that result in </a:t>
            </a:r>
            <a:r>
              <a:rPr lang="en-US" sz="2000" b="1" dirty="0"/>
              <a:t>equitable economic mobility </a:t>
            </a:r>
            <a:r>
              <a:rPr lang="en-US" sz="2000" dirty="0"/>
              <a:t>through increased credential attainment. The Board will implement its goals with a focus and commitment to equitable access, opportunities, and outcomes for all students. The Board will promote best practices, enable evidence-based decision-making, and support system-wide continuous improvement. </a:t>
            </a:r>
          </a:p>
          <a:p>
            <a:pPr algn="just"/>
            <a:endParaRPr lang="en-US" sz="2000" dirty="0"/>
          </a:p>
        </p:txBody>
      </p:sp>
    </p:spTree>
    <p:extLst>
      <p:ext uri="{BB962C8B-B14F-4D97-AF65-F5344CB8AC3E}">
        <p14:creationId xmlns:p14="http://schemas.microsoft.com/office/powerpoint/2010/main" val="661000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45D8D6-C619-9A10-9619-2776A0F1F8AB}"/>
              </a:ext>
            </a:extLst>
          </p:cNvPr>
          <p:cNvSpPr/>
          <p:nvPr/>
        </p:nvSpPr>
        <p:spPr>
          <a:xfrm>
            <a:off x="185420" y="129704"/>
            <a:ext cx="10971252" cy="1421928"/>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j-ea"/>
                <a:cs typeface="Arial"/>
                <a:sym typeface="Arial"/>
              </a:rPr>
              <a:t>Retention and advancement gaps also persist for low-income students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j-ea"/>
                <a:cs typeface="Arial"/>
                <a:sym typeface="Arial"/>
              </a:rPr>
              <a:t> </a:t>
            </a:r>
          </a:p>
        </p:txBody>
      </p:sp>
      <p:sp>
        <p:nvSpPr>
          <p:cNvPr id="8" name="Footer Placeholder 3">
            <a:extLst>
              <a:ext uri="{FF2B5EF4-FFF2-40B4-BE49-F238E27FC236}">
                <a16:creationId xmlns:a16="http://schemas.microsoft.com/office/drawing/2014/main" id="{0363D9D6-5D13-735A-7F6F-7B986D1F2A45}"/>
              </a:ext>
            </a:extLst>
          </p:cNvPr>
          <p:cNvSpPr txBox="1">
            <a:spLocks/>
          </p:cNvSpPr>
          <p:nvPr/>
        </p:nvSpPr>
        <p:spPr>
          <a:xfrm>
            <a:off x="11312264" y="6237640"/>
            <a:ext cx="551354" cy="44963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0"/>
              </a:spcAft>
              <a:buClrTx/>
              <a:buSzTx/>
              <a:buFontTx/>
              <a:buNone/>
              <a:tabLst/>
              <a:defRPr/>
            </a:pPr>
            <a:fld id="{D7B5F5E2-D880-4000-87A0-CFE243211999}" type="slidenum">
              <a:rPr kumimoji="0" lang="en-US"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rPr>
              <a:pPr marL="0" marR="0" lvl="0" indent="0" algn="r" defTabSz="457200" rtl="0" eaLnBrk="1" fontAlgn="auto" latinLnBrk="0" hangingPunct="1">
                <a:lnSpc>
                  <a:spcPct val="90000"/>
                </a:lnSpc>
                <a:spcBef>
                  <a:spcPts val="0"/>
                </a:spcBef>
                <a:spcAft>
                  <a:spcPts val="0"/>
                </a:spcAft>
                <a:buClrTx/>
                <a:buSzTx/>
                <a:buFontTx/>
                <a:buNone/>
                <a:tabLst/>
                <a:defRPr/>
              </a:pPr>
              <a:t>20</a:t>
            </a:fld>
            <a:endParaRPr kumimoji="0" lang="en-US" sz="1600" b="0" i="0" u="none" strike="noStrike" kern="1200" cap="none" spc="0" normalizeH="0" baseline="0" noProof="0">
              <a:ln>
                <a:noFill/>
              </a:ln>
              <a:solidFill>
                <a:prstClr val="black">
                  <a:tint val="75000"/>
                </a:prstClr>
              </a:solidFill>
              <a:effectLst/>
              <a:uLnTx/>
              <a:uFillTx/>
              <a:latin typeface="Tw Cen MT" panose="020B0602020104020603" pitchFamily="34" charset="0"/>
              <a:ea typeface="+mn-ea"/>
              <a:cs typeface="+mn-cs"/>
              <a:sym typeface="Arial"/>
            </a:endParaRPr>
          </a:p>
        </p:txBody>
      </p:sp>
      <p:sp>
        <p:nvSpPr>
          <p:cNvPr id="9" name="TextBox 8">
            <a:extLst>
              <a:ext uri="{FF2B5EF4-FFF2-40B4-BE49-F238E27FC236}">
                <a16:creationId xmlns:a16="http://schemas.microsoft.com/office/drawing/2014/main" id="{8DE08A8D-AE47-639C-1918-4DC1B0B34183}"/>
              </a:ext>
            </a:extLst>
          </p:cNvPr>
          <p:cNvSpPr txBox="1"/>
          <p:nvPr/>
        </p:nvSpPr>
        <p:spPr>
          <a:xfrm>
            <a:off x="9230738" y="6323955"/>
            <a:ext cx="231648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Tw Cen MT" panose="020B0602020104020603" pitchFamily="34" charset="0"/>
                <a:ea typeface="+mn-ea"/>
                <a:cs typeface="Arial"/>
                <a:sym typeface="Arial"/>
              </a:rPr>
              <a:t>For discussion purposes only</a:t>
            </a:r>
          </a:p>
        </p:txBody>
      </p:sp>
      <p:sp>
        <p:nvSpPr>
          <p:cNvPr id="11" name="TextBox 10">
            <a:extLst>
              <a:ext uri="{FF2B5EF4-FFF2-40B4-BE49-F238E27FC236}">
                <a16:creationId xmlns:a16="http://schemas.microsoft.com/office/drawing/2014/main" id="{BF1EE824-5692-5EB2-2A9E-4C986AD88F53}"/>
              </a:ext>
            </a:extLst>
          </p:cNvPr>
          <p:cNvSpPr txBox="1"/>
          <p:nvPr/>
        </p:nvSpPr>
        <p:spPr>
          <a:xfrm>
            <a:off x="2286000" y="6336792"/>
            <a:ext cx="9697844" cy="384048"/>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panose="020B0602020104020603" pitchFamily="34" charset="0"/>
                <a:ea typeface="+mn-ea"/>
                <a:cs typeface="Arial"/>
                <a:sym typeface="Arial"/>
              </a:rPr>
              <a:t>Source: IBHE IHEIS Fall 2018-19 to Fall 2022-23 Enrollment Collections – New FT transfer Students from Fall of AY2018-19, </a:t>
            </a:r>
            <a:br>
              <a:rPr kumimoji="0" lang="en-US" sz="1000" b="0" i="0" u="none" strike="noStrike" kern="1200" cap="none" spc="0" normalizeH="0" baseline="0" noProof="0">
                <a:ln>
                  <a:noFill/>
                </a:ln>
                <a:solidFill>
                  <a:prstClr val="black"/>
                </a:solidFill>
                <a:effectLst/>
                <a:uLnTx/>
                <a:uFillTx/>
                <a:latin typeface="Tw Cen MT" panose="020B0602020104020603" pitchFamily="34" charset="0"/>
                <a:ea typeface="+mn-ea"/>
                <a:cs typeface="Arial"/>
                <a:sym typeface="Arial"/>
              </a:rPr>
            </a:br>
            <a:r>
              <a:rPr kumimoji="0" lang="en-US" sz="1000" b="0" i="0" u="none" strike="noStrike" kern="1200" cap="none" spc="0" normalizeH="0" baseline="0" noProof="0">
                <a:ln>
                  <a:noFill/>
                </a:ln>
                <a:solidFill>
                  <a:prstClr val="black"/>
                </a:solidFill>
                <a:effectLst/>
                <a:uLnTx/>
                <a:uFillTx/>
                <a:latin typeface="Tw Cen MT" panose="020B0602020104020603" pitchFamily="34" charset="0"/>
                <a:ea typeface="+mn-ea"/>
                <a:cs typeface="Arial"/>
                <a:sym typeface="Arial"/>
              </a:rPr>
              <a:t>Fall of AY2019-20, Fall of AY2020-21, Fall of AY2021-22 tracked to the next Fall. </a:t>
            </a:r>
          </a:p>
        </p:txBody>
      </p:sp>
      <p:sp>
        <p:nvSpPr>
          <p:cNvPr id="13" name="TextBox 12">
            <a:extLst>
              <a:ext uri="{FF2B5EF4-FFF2-40B4-BE49-F238E27FC236}">
                <a16:creationId xmlns:a16="http://schemas.microsoft.com/office/drawing/2014/main" id="{DEFBE27A-136C-8911-98D0-3269D4805E42}"/>
              </a:ext>
            </a:extLst>
          </p:cNvPr>
          <p:cNvSpPr txBox="1"/>
          <p:nvPr/>
        </p:nvSpPr>
        <p:spPr>
          <a:xfrm>
            <a:off x="6583680" y="1318260"/>
            <a:ext cx="53431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Arial"/>
                <a:sym typeface="Arial"/>
              </a:rPr>
              <a:t>Retention and Advancement of New IL CC Transfer Full-Time Students By Pell Status at All Illinois Public Universities</a:t>
            </a:r>
            <a:endParaRPr kumimoji="0" lang="en-US" sz="1600" b="0" i="0" u="none" strike="noStrike" kern="1200" cap="none" spc="0" normalizeH="0" baseline="0" noProof="0">
              <a:ln>
                <a:noFill/>
              </a:ln>
              <a:solidFill>
                <a:prstClr val="black"/>
              </a:solidFill>
              <a:effectLst/>
              <a:uLnTx/>
              <a:uFillTx/>
              <a:latin typeface="Tw Cen MT" panose="020B0602020104020603" pitchFamily="34" charset="0"/>
              <a:cs typeface="Arial"/>
              <a:sym typeface="Arial"/>
            </a:endParaRPr>
          </a:p>
        </p:txBody>
      </p:sp>
      <p:graphicFrame>
        <p:nvGraphicFramePr>
          <p:cNvPr id="14" name="Chart 13">
            <a:extLst>
              <a:ext uri="{FF2B5EF4-FFF2-40B4-BE49-F238E27FC236}">
                <a16:creationId xmlns:a16="http://schemas.microsoft.com/office/drawing/2014/main" id="{CDD2ADA0-6F2D-3356-1408-5CB9998C65A0}"/>
              </a:ext>
            </a:extLst>
          </p:cNvPr>
          <p:cNvGraphicFramePr>
            <a:graphicFrameLocks/>
          </p:cNvGraphicFramePr>
          <p:nvPr/>
        </p:nvGraphicFramePr>
        <p:xfrm>
          <a:off x="6583680" y="1892300"/>
          <a:ext cx="50292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C5FEF7CF-E620-E139-EF93-BDE64A452CCC}"/>
              </a:ext>
            </a:extLst>
          </p:cNvPr>
          <p:cNvGraphicFramePr>
            <a:graphicFrameLocks/>
          </p:cNvGraphicFramePr>
          <p:nvPr/>
        </p:nvGraphicFramePr>
        <p:xfrm>
          <a:off x="950468" y="1890335"/>
          <a:ext cx="502920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49CDC151-4D55-3B32-2AE7-3294CE6C695C}"/>
              </a:ext>
            </a:extLst>
          </p:cNvPr>
          <p:cNvSpPr txBox="1"/>
          <p:nvPr/>
        </p:nvSpPr>
        <p:spPr>
          <a:xfrm>
            <a:off x="1066800" y="1381410"/>
            <a:ext cx="50292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Arial"/>
                <a:sym typeface="Arial"/>
              </a:rPr>
              <a:t>Retention and Advancement of New First-Time Full-Time Students By Pell Status at All Illinois Public Universities</a:t>
            </a:r>
            <a:endParaRPr kumimoji="0" lang="en-US" sz="1600" b="0" i="0" u="none" strike="noStrike" kern="1200" cap="none" spc="0" normalizeH="0" baseline="0" noProof="0">
              <a:ln>
                <a:noFill/>
              </a:ln>
              <a:solidFill>
                <a:prstClr val="black"/>
              </a:solidFill>
              <a:effectLst/>
              <a:uLnTx/>
              <a:uFillTx/>
              <a:latin typeface="Tw Cen MT" panose="020B0602020104020603" pitchFamily="34" charset="0"/>
              <a:cs typeface="Arial"/>
              <a:sym typeface="Arial"/>
            </a:endParaRPr>
          </a:p>
        </p:txBody>
      </p:sp>
    </p:spTree>
    <p:extLst>
      <p:ext uri="{BB962C8B-B14F-4D97-AF65-F5344CB8AC3E}">
        <p14:creationId xmlns:p14="http://schemas.microsoft.com/office/powerpoint/2010/main" val="1933815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DD5705-6997-42FE-B315-1A4DCE209013}"/>
              </a:ext>
            </a:extLst>
          </p:cNvPr>
          <p:cNvSpPr txBox="1"/>
          <p:nvPr/>
        </p:nvSpPr>
        <p:spPr>
          <a:xfrm>
            <a:off x="2286000" y="6492240"/>
            <a:ext cx="3778791" cy="258532"/>
          </a:xfrm>
          <a:prstGeom prst="rect">
            <a:avLst/>
          </a:prstGeom>
          <a:noFill/>
        </p:spPr>
        <p:txBody>
          <a:bodyPr wrap="square" rtlCol="0" anchor="t" anchorCtr="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Tw Cen MT" panose="020B0602020104020603" pitchFamily="34" charset="0"/>
                <a:ea typeface="+mn-ea"/>
                <a:cs typeface="Arial"/>
                <a:sym typeface="Arial"/>
              </a:rPr>
              <a:t>Source:  2020 American Community Survey 5-Year Estimates</a:t>
            </a:r>
          </a:p>
        </p:txBody>
      </p:sp>
      <p:sp>
        <p:nvSpPr>
          <p:cNvPr id="4" name="TextBox 3">
            <a:extLst>
              <a:ext uri="{FF2B5EF4-FFF2-40B4-BE49-F238E27FC236}">
                <a16:creationId xmlns:a16="http://schemas.microsoft.com/office/drawing/2014/main" id="{6A8428EA-A785-1509-3EEA-17E87A6B5C74}"/>
              </a:ext>
            </a:extLst>
          </p:cNvPr>
          <p:cNvSpPr txBox="1"/>
          <p:nvPr/>
        </p:nvSpPr>
        <p:spPr>
          <a:xfrm>
            <a:off x="451262" y="228600"/>
            <a:ext cx="9619013"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j-ea"/>
                <a:cs typeface="Arial"/>
                <a:sym typeface="Arial"/>
              </a:rPr>
              <a:t>Over 1.7 million adults have some college but no degree</a:t>
            </a:r>
          </a:p>
        </p:txBody>
      </p:sp>
      <p:graphicFrame>
        <p:nvGraphicFramePr>
          <p:cNvPr id="6" name="Chart 5">
            <a:extLst>
              <a:ext uri="{FF2B5EF4-FFF2-40B4-BE49-F238E27FC236}">
                <a16:creationId xmlns:a16="http://schemas.microsoft.com/office/drawing/2014/main" id="{BEB358E1-17B6-1A2B-D97F-2F9D94A4B2C4}"/>
              </a:ext>
            </a:extLst>
          </p:cNvPr>
          <p:cNvGraphicFramePr>
            <a:graphicFrameLocks/>
          </p:cNvGraphicFramePr>
          <p:nvPr/>
        </p:nvGraphicFramePr>
        <p:xfrm>
          <a:off x="1270660" y="1662545"/>
          <a:ext cx="10454225" cy="4753376"/>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3">
            <a:extLst>
              <a:ext uri="{FF2B5EF4-FFF2-40B4-BE49-F238E27FC236}">
                <a16:creationId xmlns:a16="http://schemas.microsoft.com/office/drawing/2014/main" id="{D79A8301-83F1-8322-36AD-D2339B4E5924}"/>
              </a:ext>
            </a:extLst>
          </p:cNvPr>
          <p:cNvSpPr txBox="1">
            <a:spLocks/>
          </p:cNvSpPr>
          <p:nvPr/>
        </p:nvSpPr>
        <p:spPr>
          <a:xfrm>
            <a:off x="11430000" y="6400800"/>
            <a:ext cx="551354" cy="31992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0"/>
              </a:spcAft>
              <a:buClrTx/>
              <a:buSzTx/>
              <a:buFontTx/>
              <a:buNone/>
              <a:tabLst/>
              <a:defRPr/>
            </a:pPr>
            <a:fld id="{D7B5F5E2-D880-4000-87A0-CFE243211999}" type="slidenum">
              <a:rPr kumimoji="0" lang="en-US"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rPr>
              <a:pPr marL="0" marR="0" lvl="0" indent="0" algn="r" defTabSz="457200" rtl="0" eaLnBrk="1" fontAlgn="auto" latinLnBrk="0" hangingPunct="1">
                <a:lnSpc>
                  <a:spcPct val="90000"/>
                </a:lnSpc>
                <a:spcBef>
                  <a:spcPts val="0"/>
                </a:spcBef>
                <a:spcAft>
                  <a:spcPts val="0"/>
                </a:spcAft>
                <a:buClrTx/>
                <a:buSzTx/>
                <a:buFontTx/>
                <a:buNone/>
                <a:tabLst/>
                <a:defRPr/>
              </a:pPr>
              <a:t>21</a:t>
            </a:fld>
            <a:endParaRPr kumimoji="0" lang="en-US" sz="1600" b="0" i="0" u="none" strike="noStrike" kern="1200" cap="none" spc="0" normalizeH="0" baseline="0" noProof="0">
              <a:ln>
                <a:noFill/>
              </a:ln>
              <a:solidFill>
                <a:prstClr val="black">
                  <a:tint val="75000"/>
                </a:prstClr>
              </a:solidFill>
              <a:effectLst/>
              <a:uLnTx/>
              <a:uFillTx/>
              <a:latin typeface="Tw Cen MT" panose="020B0602020104020603" pitchFamily="34" charset="0"/>
              <a:ea typeface="+mn-ea"/>
              <a:cs typeface="+mn-cs"/>
              <a:sym typeface="Arial"/>
            </a:endParaRPr>
          </a:p>
        </p:txBody>
      </p:sp>
    </p:spTree>
    <p:extLst>
      <p:ext uri="{BB962C8B-B14F-4D97-AF65-F5344CB8AC3E}">
        <p14:creationId xmlns:p14="http://schemas.microsoft.com/office/powerpoint/2010/main" val="3692244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4E8B0A05-5151-FB89-591D-326A0698F648}"/>
              </a:ext>
            </a:extLst>
          </p:cNvPr>
          <p:cNvPicPr>
            <a:picLocks noChangeAspect="1"/>
          </p:cNvPicPr>
          <p:nvPr/>
        </p:nvPicPr>
        <p:blipFill rotWithShape="1">
          <a:blip r:embed="rId3">
            <a:extLst>
              <a:ext uri="{28A0092B-C50C-407E-A947-70E740481C1C}">
                <a14:useLocalDpi xmlns:a14="http://schemas.microsoft.com/office/drawing/2010/main" val="0"/>
              </a:ext>
            </a:extLst>
          </a:blip>
          <a:srcRect t="5639" r="61898"/>
          <a:stretch/>
        </p:blipFill>
        <p:spPr>
          <a:xfrm>
            <a:off x="546177" y="1388411"/>
            <a:ext cx="977319" cy="942182"/>
          </a:xfrm>
          <a:prstGeom prst="rect">
            <a:avLst/>
          </a:prstGeom>
        </p:spPr>
      </p:pic>
      <p:sp>
        <p:nvSpPr>
          <p:cNvPr id="13" name="Content Placeholder 2">
            <a:extLst>
              <a:ext uri="{FF2B5EF4-FFF2-40B4-BE49-F238E27FC236}">
                <a16:creationId xmlns:a16="http://schemas.microsoft.com/office/drawing/2014/main" id="{37FC5935-2CD1-9AA5-E730-04EC7030C571}"/>
              </a:ext>
            </a:extLst>
          </p:cNvPr>
          <p:cNvSpPr txBox="1">
            <a:spLocks/>
          </p:cNvSpPr>
          <p:nvPr/>
        </p:nvSpPr>
        <p:spPr>
          <a:xfrm>
            <a:off x="838199" y="1288088"/>
            <a:ext cx="11132127" cy="5153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endParaRPr>
          </a:p>
        </p:txBody>
      </p:sp>
      <p:sp>
        <p:nvSpPr>
          <p:cNvPr id="14" name="Title 1">
            <a:extLst>
              <a:ext uri="{FF2B5EF4-FFF2-40B4-BE49-F238E27FC236}">
                <a16:creationId xmlns:a16="http://schemas.microsoft.com/office/drawing/2014/main" id="{7726A461-3419-A680-67A4-084A25C9ABA5}"/>
              </a:ext>
            </a:extLst>
          </p:cNvPr>
          <p:cNvSpPr>
            <a:spLocks noGrp="1"/>
          </p:cNvSpPr>
          <p:nvPr>
            <p:ph type="title"/>
          </p:nvPr>
        </p:nvSpPr>
        <p:spPr>
          <a:xfrm>
            <a:off x="495300" y="18255"/>
            <a:ext cx="10128364" cy="1325563"/>
          </a:xfrm>
        </p:spPr>
        <p:txBody>
          <a:bodyPr>
            <a:normAutofit/>
          </a:bodyPr>
          <a:lstStyle/>
          <a:p>
            <a:r>
              <a:rPr lang="en-US" sz="2800" dirty="0"/>
              <a:t>Equity Strategy 1: Support student learning renewal, social-emotional, and basic needs</a:t>
            </a:r>
          </a:p>
        </p:txBody>
      </p:sp>
      <p:sp>
        <p:nvSpPr>
          <p:cNvPr id="15" name="TextBox 14">
            <a:extLst>
              <a:ext uri="{FF2B5EF4-FFF2-40B4-BE49-F238E27FC236}">
                <a16:creationId xmlns:a16="http://schemas.microsoft.com/office/drawing/2014/main" id="{02172AE8-4E2F-78E4-F774-7B5BB76864CD}"/>
              </a:ext>
            </a:extLst>
          </p:cNvPr>
          <p:cNvSpPr txBox="1"/>
          <p:nvPr/>
        </p:nvSpPr>
        <p:spPr>
          <a:xfrm>
            <a:off x="0" y="1558041"/>
            <a:ext cx="12192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w Cen MT" panose="020B0602020104020603" pitchFamily="34" charset="0"/>
                <a:ea typeface="+mn-ea"/>
                <a:cs typeface="Arial"/>
                <a:sym typeface="Arial"/>
              </a:rPr>
              <a:t>Grants, Collaboration, and Communities of Practice</a:t>
            </a:r>
          </a:p>
        </p:txBody>
      </p:sp>
      <p:sp>
        <p:nvSpPr>
          <p:cNvPr id="16" name="TextBox 15">
            <a:extLst>
              <a:ext uri="{FF2B5EF4-FFF2-40B4-BE49-F238E27FC236}">
                <a16:creationId xmlns:a16="http://schemas.microsoft.com/office/drawing/2014/main" id="{01FC8E85-F2CC-9D86-C304-C64348D9AE44}"/>
              </a:ext>
            </a:extLst>
          </p:cNvPr>
          <p:cNvSpPr txBox="1"/>
          <p:nvPr/>
        </p:nvSpPr>
        <p:spPr>
          <a:xfrm>
            <a:off x="445593" y="4811488"/>
            <a:ext cx="25598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w Cen MT" panose="020B0602020104020603" pitchFamily="34" charset="0"/>
                <a:ea typeface="+mn-ea"/>
                <a:cs typeface="Arial"/>
                <a:sym typeface="Arial"/>
                <a:hlinkClick r:id="rId4"/>
              </a:rPr>
              <a:t>Benefits Navigators</a:t>
            </a:r>
            <a:r>
              <a:rPr kumimoji="0" lang="en-US" sz="2400" b="0" i="0" u="none" strike="noStrike" kern="1200" cap="none" spc="0" normalizeH="0" baseline="0" noProof="0">
                <a:ln>
                  <a:noFill/>
                </a:ln>
                <a:solidFill>
                  <a:prstClr val="black"/>
                </a:solidFill>
                <a:effectLst/>
                <a:uLnTx/>
                <a:uFillTx/>
                <a:latin typeface="Tw Cen MT" panose="020B0602020104020603" pitchFamily="34" charset="0"/>
                <a:ea typeface="+mn-ea"/>
                <a:cs typeface="Arial"/>
                <a:sym typeface="Arial"/>
              </a:rPr>
              <a:t> </a:t>
            </a:r>
          </a:p>
        </p:txBody>
      </p:sp>
      <p:sp>
        <p:nvSpPr>
          <p:cNvPr id="17" name="TextBox 16">
            <a:extLst>
              <a:ext uri="{FF2B5EF4-FFF2-40B4-BE49-F238E27FC236}">
                <a16:creationId xmlns:a16="http://schemas.microsoft.com/office/drawing/2014/main" id="{178096DA-93C9-655E-E343-1589DCEEF16D}"/>
              </a:ext>
            </a:extLst>
          </p:cNvPr>
          <p:cNvSpPr txBox="1"/>
          <p:nvPr/>
        </p:nvSpPr>
        <p:spPr>
          <a:xfrm>
            <a:off x="4324246" y="4880548"/>
            <a:ext cx="32004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w Cen MT" panose="020B0602020104020603" pitchFamily="34" charset="0"/>
                <a:ea typeface="+mn-ea"/>
                <a:cs typeface="Arial"/>
                <a:sym typeface="Arial"/>
                <a:hlinkClick r:id="rId5"/>
              </a:rPr>
              <a:t>HOUSE Liaisons</a:t>
            </a:r>
            <a:endParaRPr kumimoji="0" lang="en-US" sz="2400" b="0" i="0" u="none" strike="noStrike" kern="1200" cap="none" spc="0" normalizeH="0" baseline="0" noProof="0">
              <a:ln>
                <a:noFill/>
              </a:ln>
              <a:solidFill>
                <a:prstClr val="black"/>
              </a:solidFill>
              <a:effectLst/>
              <a:uLnTx/>
              <a:uFillTx/>
              <a:latin typeface="Tw Cen MT" panose="020B0602020104020603" pitchFamily="34" charset="0"/>
              <a:ea typeface="+mn-ea"/>
              <a:cs typeface="Arial"/>
              <a:sym typeface="Arial"/>
            </a:endParaRPr>
          </a:p>
        </p:txBody>
      </p:sp>
      <p:sp>
        <p:nvSpPr>
          <p:cNvPr id="18" name="Slide Number Placeholder 14">
            <a:extLst>
              <a:ext uri="{FF2B5EF4-FFF2-40B4-BE49-F238E27FC236}">
                <a16:creationId xmlns:a16="http://schemas.microsoft.com/office/drawing/2014/main" id="{6504D480-D55F-C9EC-51C1-EC7BEA80729E}"/>
              </a:ext>
            </a:extLst>
          </p:cNvPr>
          <p:cNvSpPr>
            <a:spLocks noGrp="1"/>
          </p:cNvSpPr>
          <p:nvPr>
            <p:ph type="sldNum" sz="quarter" idx="12"/>
          </p:nvPr>
        </p:nvSpPr>
        <p:spPr>
          <a:xfrm>
            <a:off x="162100" y="6419361"/>
            <a:ext cx="548640" cy="31878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8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srgbClr val="015D83"/>
              </a:solidFill>
              <a:effectLst/>
              <a:uLnTx/>
              <a:uFillTx/>
              <a:latin typeface="Tw Cen MT" panose="020B0602020104020603" pitchFamily="34" charset="0"/>
              <a:ea typeface="+mn-ea"/>
              <a:cs typeface="Arial"/>
              <a:sym typeface="Arial"/>
            </a:endParaRPr>
          </a:p>
        </p:txBody>
      </p:sp>
      <p:pic>
        <p:nvPicPr>
          <p:cNvPr id="20" name="Picture 19" descr="A few people looking at a computer&#10;&#10;Description automatically generated with low confidence">
            <a:extLst>
              <a:ext uri="{FF2B5EF4-FFF2-40B4-BE49-F238E27FC236}">
                <a16:creationId xmlns:a16="http://schemas.microsoft.com/office/drawing/2014/main" id="{376056F5-2AF9-5C74-8906-67656E9C83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4246" y="2713738"/>
            <a:ext cx="3200400" cy="2132266"/>
          </a:xfrm>
          <a:prstGeom prst="rect">
            <a:avLst/>
          </a:prstGeom>
        </p:spPr>
      </p:pic>
      <p:pic>
        <p:nvPicPr>
          <p:cNvPr id="22" name="Picture 21">
            <a:extLst>
              <a:ext uri="{FF2B5EF4-FFF2-40B4-BE49-F238E27FC236}">
                <a16:creationId xmlns:a16="http://schemas.microsoft.com/office/drawing/2014/main" id="{817E09FC-A54F-6A7D-C7C8-4426CF78C94F}"/>
              </a:ext>
            </a:extLst>
          </p:cNvPr>
          <p:cNvPicPr>
            <a:picLocks noChangeAspect="1"/>
          </p:cNvPicPr>
          <p:nvPr/>
        </p:nvPicPr>
        <p:blipFill>
          <a:blip r:embed="rId7"/>
          <a:srcRect l="76" r="76"/>
          <a:stretch/>
        </p:blipFill>
        <p:spPr>
          <a:xfrm>
            <a:off x="445593" y="2713737"/>
            <a:ext cx="2943804" cy="2103120"/>
          </a:xfrm>
          <a:prstGeom prst="rect">
            <a:avLst/>
          </a:prstGeom>
        </p:spPr>
      </p:pic>
      <p:pic>
        <p:nvPicPr>
          <p:cNvPr id="24" name="Picture 23">
            <a:extLst>
              <a:ext uri="{FF2B5EF4-FFF2-40B4-BE49-F238E27FC236}">
                <a16:creationId xmlns:a16="http://schemas.microsoft.com/office/drawing/2014/main" id="{AD616CBF-73E7-C618-031B-5B897A10DBB0}"/>
              </a:ext>
            </a:extLst>
          </p:cNvPr>
          <p:cNvPicPr>
            <a:picLocks noChangeAspect="1"/>
          </p:cNvPicPr>
          <p:nvPr/>
        </p:nvPicPr>
        <p:blipFill rotWithShape="1">
          <a:blip r:embed="rId8"/>
          <a:srcRect l="14474" t="20217"/>
          <a:stretch/>
        </p:blipFill>
        <p:spPr>
          <a:xfrm>
            <a:off x="8378184" y="2702654"/>
            <a:ext cx="3389243" cy="2108834"/>
          </a:xfrm>
          <a:prstGeom prst="rect">
            <a:avLst/>
          </a:prstGeom>
        </p:spPr>
      </p:pic>
      <p:sp>
        <p:nvSpPr>
          <p:cNvPr id="25" name="TextBox 24">
            <a:extLst>
              <a:ext uri="{FF2B5EF4-FFF2-40B4-BE49-F238E27FC236}">
                <a16:creationId xmlns:a16="http://schemas.microsoft.com/office/drawing/2014/main" id="{B72ED286-A024-E504-9E81-8D3D4D6B9333}"/>
              </a:ext>
            </a:extLst>
          </p:cNvPr>
          <p:cNvSpPr txBox="1"/>
          <p:nvPr/>
        </p:nvSpPr>
        <p:spPr>
          <a:xfrm>
            <a:off x="8357163" y="4930627"/>
            <a:ext cx="338924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rPr>
              <a:t>Illinois Campus Cares Mental Health Services and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hlinkClick r:id="rId9"/>
              </a:rPr>
              <a:t>Illinois Campus Cares </a:t>
            </a:r>
            <a:r>
              <a:rPr kumimoji="0" lang="fr-FR" sz="2000" b="0" i="0" u="none" strike="noStrike" kern="0" cap="none" spc="0" normalizeH="0" baseline="0" noProof="0" err="1">
                <a:ln>
                  <a:noFill/>
                </a:ln>
                <a:solidFill>
                  <a:srgbClr val="000000"/>
                </a:solidFill>
                <a:effectLst/>
                <a:uLnTx/>
                <a:uFillTx/>
                <a:latin typeface="Tw Cen MT" panose="020B0602020104020603" pitchFamily="34" charset="0"/>
                <a:cs typeface="Arial"/>
                <a:sym typeface="Arial"/>
                <a:hlinkClick r:id="rId9"/>
              </a:rPr>
              <a:t>Technical</a:t>
            </a:r>
            <a:r>
              <a:rPr kumimoji="0" lang="fr-FR"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hlinkClick r:id="rId9"/>
              </a:rPr>
              <a:t> Assistance Center</a:t>
            </a:r>
            <a:endPar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endParaRPr>
          </a:p>
        </p:txBody>
      </p:sp>
    </p:spTree>
    <p:extLst>
      <p:ext uri="{BB962C8B-B14F-4D97-AF65-F5344CB8AC3E}">
        <p14:creationId xmlns:p14="http://schemas.microsoft.com/office/powerpoint/2010/main" val="1642223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12A1F9-D563-BC8E-E540-9CAB41DF70E8}"/>
              </a:ext>
            </a:extLst>
          </p:cNvPr>
          <p:cNvSpPr>
            <a:spLocks noGrp="1"/>
          </p:cNvSpPr>
          <p:nvPr>
            <p:ph type="title"/>
          </p:nvPr>
        </p:nvSpPr>
        <p:spPr>
          <a:xfrm>
            <a:off x="495300" y="18255"/>
            <a:ext cx="10128364" cy="1325563"/>
          </a:xfrm>
          <a:prstGeom prst="rect">
            <a:avLst/>
          </a:prstGeom>
        </p:spPr>
        <p:txBody>
          <a:bodyPr>
            <a:normAutofit/>
          </a:bodyPr>
          <a:lstStyle/>
          <a:p>
            <a:pPr marL="0" marR="0" lvl="0" indent="0" defTabSz="914400" rtl="0" eaLnBrk="1" fontAlgn="auto" latinLnBrk="0" hangingPunct="1">
              <a:lnSpc>
                <a:spcPct val="100000"/>
              </a:lnSpc>
              <a:spcBef>
                <a:spcPts val="0"/>
              </a:spcBef>
              <a:spcAft>
                <a:spcPts val="0"/>
              </a:spcAft>
              <a:tabLst/>
              <a:defRPr/>
            </a:pPr>
            <a:r>
              <a:rPr lang="en-US" sz="2800"/>
              <a:t>Equity Strategy 2: Establish and implement institution-level equity plans and practices to close gaps</a:t>
            </a:r>
          </a:p>
        </p:txBody>
      </p:sp>
      <p:sp>
        <p:nvSpPr>
          <p:cNvPr id="12" name="Content Placeholder 2">
            <a:extLst>
              <a:ext uri="{FF2B5EF4-FFF2-40B4-BE49-F238E27FC236}">
                <a16:creationId xmlns:a16="http://schemas.microsoft.com/office/drawing/2014/main" id="{662EC9A3-572F-2311-3B87-165A4F834251}"/>
              </a:ext>
            </a:extLst>
          </p:cNvPr>
          <p:cNvSpPr>
            <a:spLocks noGrp="1"/>
          </p:cNvSpPr>
          <p:nvPr>
            <p:ph idx="1"/>
          </p:nvPr>
        </p:nvSpPr>
        <p:spPr>
          <a:xfrm>
            <a:off x="1628833" y="1491305"/>
            <a:ext cx="8240683" cy="5348440"/>
          </a:xfrm>
        </p:spPr>
        <p:txBody>
          <a:bodyPr>
            <a:noAutofit/>
          </a:bodyPr>
          <a:lstStyle/>
          <a:p>
            <a:pPr marL="347472" indent="-342900">
              <a:lnSpc>
                <a:spcPct val="107000"/>
              </a:lnSpc>
              <a:spcBef>
                <a:spcPts val="0"/>
              </a:spcBef>
              <a:spcAft>
                <a:spcPts val="600"/>
              </a:spcAft>
            </a:pPr>
            <a:r>
              <a:rPr lang="en-US" sz="2400">
                <a:latin typeface="Tw Cen MT" panose="020B0602020104020603" pitchFamily="34" charset="0"/>
              </a:rPr>
              <a:t>Enacted in </a:t>
            </a:r>
            <a:r>
              <a:rPr lang="en-US" sz="2400">
                <a:solidFill>
                  <a:srgbClr val="24719D"/>
                </a:solidFill>
                <a:latin typeface="Tw Cen MT" panose="020B0602020104020603" pitchFamily="34" charset="0"/>
                <a:hlinkClick r:id="rId3">
                  <a:extLst>
                    <a:ext uri="{A12FA001-AC4F-418D-AE19-62706E023703}">
                      <ahyp:hlinkClr xmlns:ahyp="http://schemas.microsoft.com/office/drawing/2018/hyperlinkcolor" val="tx"/>
                    </a:ext>
                  </a:extLst>
                </a:hlinkClick>
              </a:rPr>
              <a:t>P.A. 102-1046</a:t>
            </a:r>
            <a:r>
              <a:rPr lang="en-US" sz="2400">
                <a:latin typeface="Tw Cen MT" panose="020B0602020104020603" pitchFamily="34" charset="0"/>
              </a:rPr>
              <a:t>, June 7, 2022.</a:t>
            </a:r>
          </a:p>
          <a:p>
            <a:pPr marL="347472" indent="-342900">
              <a:lnSpc>
                <a:spcPct val="107000"/>
              </a:lnSpc>
              <a:spcBef>
                <a:spcPts val="0"/>
              </a:spcBef>
              <a:spcAft>
                <a:spcPts val="600"/>
              </a:spcAft>
            </a:pPr>
            <a:r>
              <a:rPr lang="en-US" sz="2200">
                <a:latin typeface="Tw Cen MT" panose="020B0602020104020603" pitchFamily="34" charset="0"/>
              </a:rPr>
              <a:t>Required of all public institutions of higher education.  Encouraged for private institutions.</a:t>
            </a:r>
          </a:p>
          <a:p>
            <a:pPr marL="347472" indent="-342900">
              <a:lnSpc>
                <a:spcPct val="107000"/>
              </a:lnSpc>
              <a:spcBef>
                <a:spcPts val="0"/>
              </a:spcBef>
              <a:spcAft>
                <a:spcPts val="600"/>
              </a:spcAft>
            </a:pPr>
            <a:r>
              <a:rPr lang="en-US" sz="2200">
                <a:latin typeface="Tw Cen MT" panose="020B0602020104020603" pitchFamily="34" charset="0"/>
              </a:rPr>
              <a:t>Equity Plans and Practices to close gaps in enrollment,           retention, completion, and student loan repayment rates.</a:t>
            </a:r>
          </a:p>
          <a:p>
            <a:pPr marL="347472" indent="-342900">
              <a:lnSpc>
                <a:spcPct val="107000"/>
              </a:lnSpc>
              <a:spcBef>
                <a:spcPts val="0"/>
              </a:spcBef>
              <a:spcAft>
                <a:spcPts val="600"/>
              </a:spcAft>
            </a:pPr>
            <a:r>
              <a:rPr lang="en-US" sz="2200">
                <a:latin typeface="Tw Cen MT" panose="020B0602020104020603" pitchFamily="34" charset="0"/>
              </a:rPr>
              <a:t>Focus on Black, Latinx, AAPI, Native American,                           rural, adult, women, &amp; people with disabilities.</a:t>
            </a:r>
          </a:p>
          <a:p>
            <a:pPr marL="347472" indent="-342900">
              <a:lnSpc>
                <a:spcPct val="107000"/>
              </a:lnSpc>
              <a:spcBef>
                <a:spcPts val="0"/>
              </a:spcBef>
              <a:spcAft>
                <a:spcPts val="600"/>
              </a:spcAft>
            </a:pPr>
            <a:r>
              <a:rPr lang="en-US" sz="2200">
                <a:latin typeface="Tw Cen MT" panose="020B0602020104020603" pitchFamily="34" charset="0"/>
              </a:rPr>
              <a:t>IBHE, with ICCB, to establish guidelines, provide                    support, study, report effectiveness and outcomes                         .</a:t>
            </a:r>
          </a:p>
          <a:p>
            <a:pPr marL="4572" indent="0">
              <a:lnSpc>
                <a:spcPct val="107000"/>
              </a:lnSpc>
              <a:spcBef>
                <a:spcPts val="0"/>
              </a:spcBef>
              <a:spcAft>
                <a:spcPts val="600"/>
              </a:spcAft>
              <a:buNone/>
            </a:pPr>
            <a:r>
              <a:rPr lang="en-US" sz="2200">
                <a:latin typeface="Tw Cen MT" panose="020B0602020104020603" pitchFamily="34" charset="0"/>
              </a:rPr>
              <a:t>     annually to the General Assembly/Governor.</a:t>
            </a:r>
          </a:p>
          <a:p>
            <a:pPr marL="347472" indent="-342900">
              <a:lnSpc>
                <a:spcPct val="107000"/>
              </a:lnSpc>
              <a:spcBef>
                <a:spcPts val="0"/>
              </a:spcBef>
              <a:spcAft>
                <a:spcPts val="600"/>
              </a:spcAft>
            </a:pPr>
            <a:r>
              <a:rPr lang="en-US" sz="2200">
                <a:latin typeface="Tw Cen MT" panose="020B0602020104020603" pitchFamily="34" charset="0"/>
                <a:hlinkClick r:id="rId4"/>
              </a:rPr>
              <a:t>Framework</a:t>
            </a:r>
            <a:r>
              <a:rPr lang="en-US" sz="2200">
                <a:latin typeface="Tw Cen MT" panose="020B0602020104020603" pitchFamily="34" charset="0"/>
              </a:rPr>
              <a:t> released to institutions Nov. 9, 2023</a:t>
            </a:r>
          </a:p>
          <a:p>
            <a:pPr marL="347472" indent="-342900">
              <a:lnSpc>
                <a:spcPct val="107000"/>
              </a:lnSpc>
              <a:spcBef>
                <a:spcPts val="0"/>
              </a:spcBef>
              <a:spcAft>
                <a:spcPts val="600"/>
              </a:spcAft>
            </a:pPr>
            <a:r>
              <a:rPr lang="en-US" sz="2200">
                <a:latin typeface="Tw Cen MT" panose="020B0602020104020603" pitchFamily="34" charset="0"/>
              </a:rPr>
              <a:t>First baseline plan due May 31, 2024</a:t>
            </a:r>
          </a:p>
        </p:txBody>
      </p:sp>
      <p:sp>
        <p:nvSpPr>
          <p:cNvPr id="14" name="Slide Number Placeholder 14">
            <a:extLst>
              <a:ext uri="{FF2B5EF4-FFF2-40B4-BE49-F238E27FC236}">
                <a16:creationId xmlns:a16="http://schemas.microsoft.com/office/drawing/2014/main" id="{CE4D8925-D214-C9C5-6AD5-D241D0D36D5F}"/>
              </a:ext>
            </a:extLst>
          </p:cNvPr>
          <p:cNvSpPr>
            <a:spLocks noGrp="1"/>
          </p:cNvSpPr>
          <p:nvPr>
            <p:ph type="sldNum" sz="quarter" idx="12"/>
          </p:nvPr>
        </p:nvSpPr>
        <p:spPr>
          <a:xfrm>
            <a:off x="11574087" y="6419361"/>
            <a:ext cx="487679" cy="31878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8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srgbClr val="015D83"/>
              </a:solidFill>
              <a:effectLst/>
              <a:uLnTx/>
              <a:uFillTx/>
              <a:latin typeface="Tw Cen MT" panose="020B0602020104020603" pitchFamily="34" charset="0"/>
              <a:ea typeface="+mn-ea"/>
              <a:cs typeface="Arial"/>
              <a:sym typeface="Arial"/>
            </a:endParaRPr>
          </a:p>
        </p:txBody>
      </p:sp>
      <p:pic>
        <p:nvPicPr>
          <p:cNvPr id="15" name="Picture 14" descr="A picture containing graphical user interface&#10;&#10;Description automatically generated">
            <a:extLst>
              <a:ext uri="{FF2B5EF4-FFF2-40B4-BE49-F238E27FC236}">
                <a16:creationId xmlns:a16="http://schemas.microsoft.com/office/drawing/2014/main" id="{09D54361-47E1-75A9-4B56-59B612BBF6CD}"/>
              </a:ext>
            </a:extLst>
          </p:cNvPr>
          <p:cNvPicPr>
            <a:picLocks noChangeAspect="1"/>
          </p:cNvPicPr>
          <p:nvPr/>
        </p:nvPicPr>
        <p:blipFill rotWithShape="1">
          <a:blip r:embed="rId5">
            <a:extLst>
              <a:ext uri="{28A0092B-C50C-407E-A947-70E740481C1C}">
                <a14:useLocalDpi xmlns:a14="http://schemas.microsoft.com/office/drawing/2010/main" val="0"/>
              </a:ext>
            </a:extLst>
          </a:blip>
          <a:srcRect t="5639" r="61898"/>
          <a:stretch/>
        </p:blipFill>
        <p:spPr>
          <a:xfrm>
            <a:off x="298246" y="1600634"/>
            <a:ext cx="1203587" cy="1160315"/>
          </a:xfrm>
          <a:prstGeom prst="rect">
            <a:avLst/>
          </a:prstGeom>
        </p:spPr>
      </p:pic>
      <p:pic>
        <p:nvPicPr>
          <p:cNvPr id="16" name="Picture 15">
            <a:extLst>
              <a:ext uri="{FF2B5EF4-FFF2-40B4-BE49-F238E27FC236}">
                <a16:creationId xmlns:a16="http://schemas.microsoft.com/office/drawing/2014/main" id="{791296EE-10D6-2F13-A82D-8206F97722E0}"/>
              </a:ext>
            </a:extLst>
          </p:cNvPr>
          <p:cNvPicPr>
            <a:picLocks noChangeAspect="1"/>
          </p:cNvPicPr>
          <p:nvPr/>
        </p:nvPicPr>
        <p:blipFill rotWithShape="1">
          <a:blip r:embed="rId6"/>
          <a:srcRect t="7844" r="1" b="10095"/>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7" name="Slide Number Placeholder 14">
            <a:extLst>
              <a:ext uri="{FF2B5EF4-FFF2-40B4-BE49-F238E27FC236}">
                <a16:creationId xmlns:a16="http://schemas.microsoft.com/office/drawing/2014/main" id="{D535587A-5A22-C8BB-4815-B4A7F5E762D7}"/>
              </a:ext>
            </a:extLst>
          </p:cNvPr>
          <p:cNvSpPr txBox="1">
            <a:spLocks/>
          </p:cNvSpPr>
          <p:nvPr/>
        </p:nvSpPr>
        <p:spPr>
          <a:xfrm>
            <a:off x="162100" y="6419361"/>
            <a:ext cx="548640" cy="318784"/>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8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srgbClr val="015D83"/>
              </a:solidFill>
              <a:effectLst/>
              <a:uLnTx/>
              <a:uFillTx/>
              <a:latin typeface="Tw Cen MT" panose="020B0602020104020603" pitchFamily="34" charset="0"/>
              <a:ea typeface="+mn-ea"/>
              <a:cs typeface="Arial"/>
              <a:sym typeface="Arial"/>
            </a:endParaRPr>
          </a:p>
        </p:txBody>
      </p:sp>
    </p:spTree>
    <p:extLst>
      <p:ext uri="{BB962C8B-B14F-4D97-AF65-F5344CB8AC3E}">
        <p14:creationId xmlns:p14="http://schemas.microsoft.com/office/powerpoint/2010/main" val="1743613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8FEC8087-5400-F31D-7F37-0B31E5EB7A4B}"/>
              </a:ext>
            </a:extLst>
          </p:cNvPr>
          <p:cNvSpPr txBox="1">
            <a:spLocks/>
          </p:cNvSpPr>
          <p:nvPr/>
        </p:nvSpPr>
        <p:spPr>
          <a:xfrm>
            <a:off x="725853" y="1126795"/>
            <a:ext cx="11132127" cy="5153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endParaRPr>
          </a:p>
        </p:txBody>
      </p:sp>
      <p:sp>
        <p:nvSpPr>
          <p:cNvPr id="14" name="Title 1">
            <a:extLst>
              <a:ext uri="{FF2B5EF4-FFF2-40B4-BE49-F238E27FC236}">
                <a16:creationId xmlns:a16="http://schemas.microsoft.com/office/drawing/2014/main" id="{88506B77-F8F4-BFA0-014A-B3F52A13FEF7}"/>
              </a:ext>
            </a:extLst>
          </p:cNvPr>
          <p:cNvSpPr>
            <a:spLocks noGrp="1"/>
          </p:cNvSpPr>
          <p:nvPr>
            <p:ph type="title"/>
          </p:nvPr>
        </p:nvSpPr>
        <p:spPr>
          <a:xfrm>
            <a:off x="621180" y="267793"/>
            <a:ext cx="9248376" cy="699600"/>
          </a:xfrm>
        </p:spPr>
        <p:txBody>
          <a:bodyPr>
            <a:noAutofit/>
          </a:bodyPr>
          <a:lstStyle/>
          <a:p>
            <a:r>
              <a:rPr lang="en-US" sz="2800" dirty="0"/>
              <a:t>Equity Strategy 4: Attract and support working adults</a:t>
            </a:r>
          </a:p>
        </p:txBody>
      </p:sp>
      <p:pic>
        <p:nvPicPr>
          <p:cNvPr id="17" name="Picture 16" descr="A picture containing graphical user interface&#10;&#10;Description automatically generated">
            <a:extLst>
              <a:ext uri="{FF2B5EF4-FFF2-40B4-BE49-F238E27FC236}">
                <a16:creationId xmlns:a16="http://schemas.microsoft.com/office/drawing/2014/main" id="{460DEA57-0CAF-6F2A-3DFE-E024C77F2260}"/>
              </a:ext>
            </a:extLst>
          </p:cNvPr>
          <p:cNvPicPr>
            <a:picLocks noChangeAspect="1"/>
          </p:cNvPicPr>
          <p:nvPr/>
        </p:nvPicPr>
        <p:blipFill rotWithShape="1">
          <a:blip r:embed="rId3">
            <a:extLst>
              <a:ext uri="{28A0092B-C50C-407E-A947-70E740481C1C}">
                <a14:useLocalDpi xmlns:a14="http://schemas.microsoft.com/office/drawing/2010/main" val="0"/>
              </a:ext>
            </a:extLst>
          </a:blip>
          <a:srcRect t="5639" r="61898"/>
          <a:stretch/>
        </p:blipFill>
        <p:spPr>
          <a:xfrm>
            <a:off x="10252908" y="5734720"/>
            <a:ext cx="1043351" cy="1005840"/>
          </a:xfrm>
          <a:prstGeom prst="rect">
            <a:avLst/>
          </a:prstGeom>
        </p:spPr>
      </p:pic>
      <p:sp>
        <p:nvSpPr>
          <p:cNvPr id="18" name="Content Placeholder 2">
            <a:extLst>
              <a:ext uri="{FF2B5EF4-FFF2-40B4-BE49-F238E27FC236}">
                <a16:creationId xmlns:a16="http://schemas.microsoft.com/office/drawing/2014/main" id="{67484D84-CA5F-D7B4-594A-034AAEB4EEA3}"/>
              </a:ext>
            </a:extLst>
          </p:cNvPr>
          <p:cNvSpPr>
            <a:spLocks noGrp="1"/>
          </p:cNvSpPr>
          <p:nvPr>
            <p:ph idx="1"/>
          </p:nvPr>
        </p:nvSpPr>
        <p:spPr>
          <a:xfrm>
            <a:off x="5895830" y="2669576"/>
            <a:ext cx="5455666" cy="1634716"/>
          </a:xfrm>
        </p:spPr>
        <p:txBody>
          <a:bodyPr>
            <a:normAutofit/>
          </a:bodyPr>
          <a:lstStyle/>
          <a:p>
            <a:r>
              <a:rPr lang="en-US" sz="2000" b="1">
                <a:latin typeface="Tw Cen MT" panose="020B0602020104020603" pitchFamily="34" charset="0"/>
              </a:rPr>
              <a:t>Short-term workforce</a:t>
            </a:r>
            <a:r>
              <a:rPr lang="en-US" sz="2000">
                <a:latin typeface="Tw Cen MT" panose="020B0602020104020603" pitchFamily="34" charset="0"/>
              </a:rPr>
              <a:t> training at community colleges in </a:t>
            </a:r>
            <a:r>
              <a:rPr lang="en-US" sz="2000" b="1">
                <a:latin typeface="Tw Cen MT" panose="020B0602020104020603" pitchFamily="34" charset="0"/>
              </a:rPr>
              <a:t>high-need communities</a:t>
            </a:r>
            <a:r>
              <a:rPr lang="en-US" sz="2000">
                <a:latin typeface="Tw Cen MT" panose="020B0602020104020603" pitchFamily="34" charset="0"/>
              </a:rPr>
              <a:t> for specific </a:t>
            </a:r>
            <a:r>
              <a:rPr lang="en-US" sz="2000" b="1">
                <a:latin typeface="Tw Cen MT" panose="020B0602020104020603" pitchFamily="34" charset="0"/>
              </a:rPr>
              <a:t>sectors with workforce gaps.</a:t>
            </a:r>
            <a:r>
              <a:rPr lang="en-US" sz="2000">
                <a:latin typeface="Tw Cen MT" panose="020B0602020104020603" pitchFamily="34" charset="0"/>
              </a:rPr>
              <a:t>  </a:t>
            </a:r>
          </a:p>
          <a:p>
            <a:r>
              <a:rPr lang="en-US" sz="2000">
                <a:latin typeface="Tw Cen MT" panose="020B0602020104020603" pitchFamily="34" charset="0"/>
              </a:rPr>
              <a:t>Jobs/career pathways that lead to </a:t>
            </a:r>
            <a:r>
              <a:rPr lang="en-US" sz="2000" b="1">
                <a:latin typeface="Tw Cen MT" panose="020B0602020104020603" pitchFamily="34" charset="0"/>
              </a:rPr>
              <a:t>30% above</a:t>
            </a:r>
            <a:r>
              <a:rPr lang="en-US" sz="2000">
                <a:latin typeface="Tw Cen MT" panose="020B0602020104020603" pitchFamily="34" charset="0"/>
              </a:rPr>
              <a:t> the average living wage.</a:t>
            </a:r>
          </a:p>
          <a:p>
            <a:pPr marL="0" indent="0">
              <a:buNone/>
            </a:pPr>
            <a:endParaRPr lang="en-US" sz="2000">
              <a:latin typeface="Tw Cen MT" panose="020B0602020104020603" pitchFamily="34" charset="0"/>
            </a:endParaRPr>
          </a:p>
          <a:p>
            <a:pPr marL="0" indent="0">
              <a:buNone/>
            </a:pPr>
            <a:endParaRPr lang="en-US" sz="2000">
              <a:latin typeface="Tw Cen MT" panose="020B0602020104020603" pitchFamily="34" charset="0"/>
            </a:endParaRPr>
          </a:p>
        </p:txBody>
      </p:sp>
      <p:pic>
        <p:nvPicPr>
          <p:cNvPr id="19" name="Picture 18" descr="A picture containing text, clipart&#10;&#10;Description automatically generated">
            <a:extLst>
              <a:ext uri="{FF2B5EF4-FFF2-40B4-BE49-F238E27FC236}">
                <a16:creationId xmlns:a16="http://schemas.microsoft.com/office/drawing/2014/main" id="{F03E12E1-7B61-76B0-9839-FA59E73765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728" y="2004887"/>
            <a:ext cx="4791469" cy="877461"/>
          </a:xfrm>
          <a:prstGeom prst="rect">
            <a:avLst/>
          </a:prstGeom>
        </p:spPr>
      </p:pic>
      <p:sp>
        <p:nvSpPr>
          <p:cNvPr id="20" name="TextBox 19">
            <a:extLst>
              <a:ext uri="{FF2B5EF4-FFF2-40B4-BE49-F238E27FC236}">
                <a16:creationId xmlns:a16="http://schemas.microsoft.com/office/drawing/2014/main" id="{5EF0B842-7FF6-652F-1906-3C2332697601}"/>
              </a:ext>
            </a:extLst>
          </p:cNvPr>
          <p:cNvSpPr txBox="1"/>
          <p:nvPr/>
        </p:nvSpPr>
        <p:spPr>
          <a:xfrm>
            <a:off x="5895830" y="4407766"/>
            <a:ext cx="5570317" cy="132343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1" i="0" u="none" strike="noStrike" kern="0" cap="none" spc="0" normalizeH="0" baseline="0" noProof="0" dirty="0">
                <a:ln>
                  <a:noFill/>
                </a:ln>
                <a:solidFill>
                  <a:srgbClr val="000000"/>
                </a:solidFill>
                <a:effectLst/>
                <a:uLnTx/>
                <a:uFillTx/>
                <a:latin typeface="Tw Cen MT" panose="020B0602020104020603" pitchFamily="34" charset="0"/>
                <a:cs typeface="Arial"/>
                <a:sym typeface="Arial"/>
              </a:rPr>
              <a:t>60%</a:t>
            </a:r>
            <a:r>
              <a:rPr kumimoji="0" lang="en-US" sz="2000" b="0" i="0" u="none" strike="noStrike" kern="0" cap="none" spc="0" normalizeH="0" baseline="0" noProof="0" dirty="0">
                <a:ln>
                  <a:noFill/>
                </a:ln>
                <a:solidFill>
                  <a:srgbClr val="000000"/>
                </a:solidFill>
                <a:effectLst/>
                <a:uLnTx/>
                <a:uFillTx/>
                <a:latin typeface="Tw Cen MT" panose="020B0602020104020603" pitchFamily="34" charset="0"/>
                <a:cs typeface="Arial"/>
                <a:sym typeface="Arial"/>
              </a:rPr>
              <a:t> </a:t>
            </a:r>
            <a:r>
              <a:rPr kumimoji="0" lang="en-US" sz="2000" b="1" i="0" u="none" strike="noStrike" kern="0" cap="none" spc="0" normalizeH="0" baseline="0" noProof="0" dirty="0">
                <a:ln>
                  <a:noFill/>
                </a:ln>
                <a:solidFill>
                  <a:srgbClr val="000000"/>
                </a:solidFill>
                <a:effectLst/>
                <a:uLnTx/>
                <a:uFillTx/>
                <a:latin typeface="Tw Cen MT" panose="020B0602020104020603" pitchFamily="34" charset="0"/>
                <a:cs typeface="Arial"/>
                <a:sym typeface="Arial"/>
              </a:rPr>
              <a:t>must be African American</a:t>
            </a:r>
            <a:endParaRPr kumimoji="0" lang="en-US" sz="2000" b="0" i="0" u="none" strike="noStrike" kern="0" cap="none" spc="0" normalizeH="0" baseline="0" noProof="0" dirty="0">
              <a:ln>
                <a:noFill/>
              </a:ln>
              <a:solidFill>
                <a:srgbClr val="000000"/>
              </a:solidFill>
              <a:effectLst/>
              <a:uLnTx/>
              <a:uFillTx/>
              <a:latin typeface="Tw Cen MT" panose="020B0602020104020603" pitchFamily="34"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Tw Cen MT" panose="020B0602020104020603" pitchFamily="34" charset="0"/>
                <a:cs typeface="Arial"/>
                <a:sym typeface="Arial"/>
              </a:rPr>
              <a:t>Over 120 programs at 18 community colleges enrolling 73% African American students.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Tw Cen MT" panose="020B0602020104020603" pitchFamily="34" charset="0"/>
              <a:cs typeface="Arial"/>
              <a:sym typeface="Arial"/>
            </a:endParaRPr>
          </a:p>
        </p:txBody>
      </p:sp>
      <p:sp>
        <p:nvSpPr>
          <p:cNvPr id="21" name="Footer Placeholder 3">
            <a:extLst>
              <a:ext uri="{FF2B5EF4-FFF2-40B4-BE49-F238E27FC236}">
                <a16:creationId xmlns:a16="http://schemas.microsoft.com/office/drawing/2014/main" id="{5CE53504-8657-8023-A89C-025A343F0BFF}"/>
              </a:ext>
            </a:extLst>
          </p:cNvPr>
          <p:cNvSpPr txBox="1">
            <a:spLocks/>
          </p:cNvSpPr>
          <p:nvPr/>
        </p:nvSpPr>
        <p:spPr>
          <a:xfrm>
            <a:off x="11312264" y="6237640"/>
            <a:ext cx="551354" cy="44963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0"/>
              </a:spcAft>
              <a:buClrTx/>
              <a:buSzTx/>
              <a:buFontTx/>
              <a:buNone/>
              <a:tabLst/>
              <a:defRPr/>
            </a:pPr>
            <a:fld id="{D7B5F5E2-D880-4000-87A0-CFE243211999}" type="slidenum">
              <a:rPr kumimoji="0" lang="en-US"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rPr>
              <a:pPr marL="0" marR="0" lvl="0" indent="0" algn="r" defTabSz="457200" rtl="0" eaLnBrk="1" fontAlgn="auto" latinLnBrk="0" hangingPunct="1">
                <a:lnSpc>
                  <a:spcPct val="90000"/>
                </a:lnSpc>
                <a:spcBef>
                  <a:spcPts val="0"/>
                </a:spcBef>
                <a:spcAft>
                  <a:spcPts val="0"/>
                </a:spcAft>
                <a:buClrTx/>
                <a:buSzTx/>
                <a:buFontTx/>
                <a:buNone/>
                <a:tabLst/>
                <a:defRPr/>
              </a:pPr>
              <a:t>24</a:t>
            </a:fld>
            <a:endParaRPr kumimoji="0" lang="en-US" sz="1600" b="0" i="0" u="none" strike="noStrike" kern="1200" cap="none" spc="0" normalizeH="0" baseline="0" noProof="0">
              <a:ln>
                <a:noFill/>
              </a:ln>
              <a:solidFill>
                <a:prstClr val="black">
                  <a:tint val="75000"/>
                </a:prstClr>
              </a:solidFill>
              <a:effectLst/>
              <a:uLnTx/>
              <a:uFillTx/>
              <a:latin typeface="Tw Cen MT" panose="020B0602020104020603" pitchFamily="34" charset="0"/>
              <a:ea typeface="+mn-ea"/>
              <a:cs typeface="+mn-cs"/>
              <a:sym typeface="Arial"/>
            </a:endParaRPr>
          </a:p>
        </p:txBody>
      </p:sp>
      <p:sp>
        <p:nvSpPr>
          <p:cNvPr id="22" name="TextBox 21">
            <a:extLst>
              <a:ext uri="{FF2B5EF4-FFF2-40B4-BE49-F238E27FC236}">
                <a16:creationId xmlns:a16="http://schemas.microsoft.com/office/drawing/2014/main" id="{CBE7745B-203C-6E8F-9CBD-BED89AB73D59}"/>
              </a:ext>
            </a:extLst>
          </p:cNvPr>
          <p:cNvSpPr txBox="1"/>
          <p:nvPr/>
        </p:nvSpPr>
        <p:spPr>
          <a:xfrm>
            <a:off x="1779104" y="3140765"/>
            <a:ext cx="34190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hlinkClick r:id="rId5"/>
              </a:rPr>
              <a:t>https://www.illinoiswei.org/</a:t>
            </a:r>
            <a:r>
              <a:rPr kumimoji="0" lang="en-US" sz="1400" b="0" i="0" u="none" strike="noStrike" kern="0" cap="none" spc="0" normalizeH="0" baseline="0" noProof="0">
                <a:ln>
                  <a:noFill/>
                </a:ln>
                <a:solidFill>
                  <a:srgbClr val="000000"/>
                </a:solidFill>
                <a:effectLst/>
                <a:uLnTx/>
                <a:uFillTx/>
                <a:latin typeface="Arial"/>
                <a:cs typeface="Arial"/>
                <a:sym typeface="Arial"/>
              </a:rPr>
              <a:t> </a:t>
            </a:r>
          </a:p>
        </p:txBody>
      </p:sp>
      <p:pic>
        <p:nvPicPr>
          <p:cNvPr id="4" name="Picture 3">
            <a:extLst>
              <a:ext uri="{FF2B5EF4-FFF2-40B4-BE49-F238E27FC236}">
                <a16:creationId xmlns:a16="http://schemas.microsoft.com/office/drawing/2014/main" id="{6C8CDD94-9659-99AF-DE1B-9AE26EFC5CEB}"/>
              </a:ext>
            </a:extLst>
          </p:cNvPr>
          <p:cNvPicPr>
            <a:picLocks noChangeAspect="1"/>
          </p:cNvPicPr>
          <p:nvPr/>
        </p:nvPicPr>
        <p:blipFill>
          <a:blip r:embed="rId6"/>
          <a:stretch>
            <a:fillRect/>
          </a:stretch>
        </p:blipFill>
        <p:spPr>
          <a:xfrm>
            <a:off x="268933" y="3656219"/>
            <a:ext cx="5455666" cy="2316001"/>
          </a:xfrm>
          <a:prstGeom prst="rect">
            <a:avLst/>
          </a:prstGeom>
        </p:spPr>
      </p:pic>
    </p:spTree>
    <p:extLst>
      <p:ext uri="{BB962C8B-B14F-4D97-AF65-F5344CB8AC3E}">
        <p14:creationId xmlns:p14="http://schemas.microsoft.com/office/powerpoint/2010/main" val="919453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44073B-8746-BE35-0FAE-D732B596BF13}"/>
              </a:ext>
            </a:extLst>
          </p:cNvPr>
          <p:cNvSpPr>
            <a:spLocks noGrp="1"/>
          </p:cNvSpPr>
          <p:nvPr>
            <p:ph type="title"/>
          </p:nvPr>
        </p:nvSpPr>
        <p:spPr>
          <a:xfrm>
            <a:off x="621180" y="267793"/>
            <a:ext cx="9248376" cy="699600"/>
          </a:xfrm>
        </p:spPr>
        <p:txBody>
          <a:bodyPr>
            <a:noAutofit/>
          </a:bodyPr>
          <a:lstStyle/>
          <a:p>
            <a:r>
              <a:rPr lang="en-US" sz="2800" dirty="0"/>
              <a:t>Equity Strategy 5: Consider implementation of Direct Admissions</a:t>
            </a:r>
          </a:p>
        </p:txBody>
      </p:sp>
      <p:pic>
        <p:nvPicPr>
          <p:cNvPr id="10" name="Picture 9" descr="A picture containing graphical user interface&#10;&#10;Description automatically generated">
            <a:extLst>
              <a:ext uri="{FF2B5EF4-FFF2-40B4-BE49-F238E27FC236}">
                <a16:creationId xmlns:a16="http://schemas.microsoft.com/office/drawing/2014/main" id="{4C075660-2C03-653A-120D-6712E10937A3}"/>
              </a:ext>
            </a:extLst>
          </p:cNvPr>
          <p:cNvPicPr>
            <a:picLocks noChangeAspect="1"/>
          </p:cNvPicPr>
          <p:nvPr/>
        </p:nvPicPr>
        <p:blipFill rotWithShape="1">
          <a:blip r:embed="rId3">
            <a:extLst>
              <a:ext uri="{28A0092B-C50C-407E-A947-70E740481C1C}">
                <a14:useLocalDpi xmlns:a14="http://schemas.microsoft.com/office/drawing/2010/main" val="0"/>
              </a:ext>
            </a:extLst>
          </a:blip>
          <a:srcRect t="5639" r="61898"/>
          <a:stretch/>
        </p:blipFill>
        <p:spPr>
          <a:xfrm>
            <a:off x="10210378" y="5734720"/>
            <a:ext cx="1043351" cy="1005840"/>
          </a:xfrm>
          <a:prstGeom prst="rect">
            <a:avLst/>
          </a:prstGeom>
        </p:spPr>
      </p:pic>
      <p:sp>
        <p:nvSpPr>
          <p:cNvPr id="11" name="Footer Placeholder 3">
            <a:extLst>
              <a:ext uri="{FF2B5EF4-FFF2-40B4-BE49-F238E27FC236}">
                <a16:creationId xmlns:a16="http://schemas.microsoft.com/office/drawing/2014/main" id="{AC16AABE-66E7-3ED4-DEF3-B4040BDEE876}"/>
              </a:ext>
            </a:extLst>
          </p:cNvPr>
          <p:cNvSpPr txBox="1">
            <a:spLocks/>
          </p:cNvSpPr>
          <p:nvPr/>
        </p:nvSpPr>
        <p:spPr>
          <a:xfrm>
            <a:off x="11312264" y="6237640"/>
            <a:ext cx="551354" cy="44963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0"/>
              </a:spcAft>
              <a:buClrTx/>
              <a:buSzTx/>
              <a:buFontTx/>
              <a:buNone/>
              <a:tabLst/>
              <a:defRPr/>
            </a:pPr>
            <a:fld id="{D7B5F5E2-D880-4000-87A0-CFE243211999}" type="slidenum">
              <a:rPr kumimoji="0" lang="en-US"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rPr>
              <a:pPr marL="0" marR="0" lvl="0" indent="0" algn="r" defTabSz="457200" rtl="0" eaLnBrk="1" fontAlgn="auto" latinLnBrk="0" hangingPunct="1">
                <a:lnSpc>
                  <a:spcPct val="90000"/>
                </a:lnSpc>
                <a:spcBef>
                  <a:spcPts val="0"/>
                </a:spcBef>
                <a:spcAft>
                  <a:spcPts val="0"/>
                </a:spcAft>
                <a:buClrTx/>
                <a:buSzTx/>
                <a:buFontTx/>
                <a:buNone/>
                <a:tabLst/>
                <a:defRPr/>
              </a:pPr>
              <a:t>25</a:t>
            </a:fld>
            <a:endParaRPr kumimoji="0" lang="en-US" sz="1600" b="0" i="0" u="none" strike="noStrike" kern="1200" cap="none" spc="0" normalizeH="0" baseline="0" noProof="0">
              <a:ln>
                <a:noFill/>
              </a:ln>
              <a:solidFill>
                <a:prstClr val="black">
                  <a:tint val="75000"/>
                </a:prstClr>
              </a:solidFill>
              <a:effectLst/>
              <a:uLnTx/>
              <a:uFillTx/>
              <a:latin typeface="Tw Cen MT" panose="020B0602020104020603" pitchFamily="34" charset="0"/>
              <a:ea typeface="+mn-ea"/>
              <a:cs typeface="+mn-cs"/>
              <a:sym typeface="Arial"/>
            </a:endParaRPr>
          </a:p>
        </p:txBody>
      </p:sp>
      <p:sp>
        <p:nvSpPr>
          <p:cNvPr id="13" name="Content Placeholder 4">
            <a:extLst>
              <a:ext uri="{FF2B5EF4-FFF2-40B4-BE49-F238E27FC236}">
                <a16:creationId xmlns:a16="http://schemas.microsoft.com/office/drawing/2014/main" id="{E90676C7-6B2E-2AA1-6229-A8A96B71768A}"/>
              </a:ext>
            </a:extLst>
          </p:cNvPr>
          <p:cNvSpPr>
            <a:spLocks noGrp="1"/>
          </p:cNvSpPr>
          <p:nvPr>
            <p:ph idx="1"/>
          </p:nvPr>
        </p:nvSpPr>
        <p:spPr>
          <a:xfrm>
            <a:off x="495300" y="1708394"/>
            <a:ext cx="11201400" cy="4739297"/>
          </a:xfrm>
        </p:spPr>
        <p:txBody>
          <a:bodyPr>
            <a:normAutofit fontScale="92500" lnSpcReduction="20000"/>
          </a:bodyPr>
          <a:lstStyle/>
          <a:p>
            <a:pPr marL="0" indent="0">
              <a:buNone/>
            </a:pPr>
            <a:r>
              <a:rPr lang="en-US">
                <a:latin typeface="Tw Cen MT" panose="020B0602020104020603" pitchFamily="34" charset="0"/>
              </a:rPr>
              <a:t>Public University Uniform Admission Pilot Program (</a:t>
            </a:r>
            <a:r>
              <a:rPr lang="en-US">
                <a:latin typeface="Tw Cen MT" panose="020B0602020104020603" pitchFamily="34" charset="0"/>
                <a:hlinkClick r:id="rId4"/>
              </a:rPr>
              <a:t>110 ILCS 118/1)</a:t>
            </a:r>
            <a:endParaRPr lang="en-US">
              <a:latin typeface="Tw Cen MT" panose="020B0602020104020603" pitchFamily="34" charset="0"/>
            </a:endParaRPr>
          </a:p>
          <a:p>
            <a:r>
              <a:rPr lang="en-US">
                <a:latin typeface="Tw Cen MT" panose="020B0602020104020603" pitchFamily="34" charset="0"/>
              </a:rPr>
              <a:t>NIU, SIU, EIU, AND WIU provide automatic general admission for students in top 10% of class</a:t>
            </a:r>
          </a:p>
          <a:p>
            <a:pPr lvl="1"/>
            <a:r>
              <a:rPr lang="en-US">
                <a:latin typeface="Tw Cen MT" panose="020B0602020104020603" pitchFamily="34" charset="0"/>
              </a:rPr>
              <a:t>Students must complete minimum college preparatory coursework</a:t>
            </a:r>
          </a:p>
          <a:p>
            <a:pPr lvl="1"/>
            <a:r>
              <a:rPr lang="en-US">
                <a:latin typeface="Tw Cen MT" panose="020B0602020104020603" pitchFamily="34" charset="0"/>
              </a:rPr>
              <a:t>Students must apply using regular admissions process</a:t>
            </a:r>
          </a:p>
          <a:p>
            <a:r>
              <a:rPr lang="en-US">
                <a:latin typeface="Tw Cen MT" panose="020B0602020104020603" pitchFamily="34" charset="0"/>
              </a:rPr>
              <a:t>Expanded in 2023 to include community college transfer students beginning in AY 2024-2025</a:t>
            </a:r>
          </a:p>
          <a:p>
            <a:pPr lvl="1"/>
            <a:r>
              <a:rPr lang="en-US">
                <a:latin typeface="Tw Cen MT" panose="020B0602020104020603" pitchFamily="34" charset="0"/>
              </a:rPr>
              <a:t>Pilot began in AY 2022-2023 at U of I.</a:t>
            </a:r>
          </a:p>
          <a:p>
            <a:r>
              <a:rPr lang="en-US">
                <a:latin typeface="Tw Cen MT" panose="020B0602020104020603" pitchFamily="34" charset="0"/>
              </a:rPr>
              <a:t>Transfer students </a:t>
            </a:r>
            <a:r>
              <a:rPr lang="en-US" sz="2600" b="1">
                <a:latin typeface="Tw Cen MT" panose="020B0602020104020603" pitchFamily="34" charset="0"/>
              </a:rPr>
              <a:t>guaranteed admission</a:t>
            </a:r>
            <a:r>
              <a:rPr lang="en-US">
                <a:latin typeface="Tw Cen MT" panose="020B0602020104020603" pitchFamily="34" charset="0"/>
              </a:rPr>
              <a:t> at these universities if:</a:t>
            </a:r>
          </a:p>
          <a:p>
            <a:pPr lvl="1"/>
            <a:r>
              <a:rPr lang="en-US">
                <a:latin typeface="Tw Cen MT" panose="020B0602020104020603" pitchFamily="34" charset="0"/>
              </a:rPr>
              <a:t>Enrolled in an Illinois community college after graduating from state high school;</a:t>
            </a:r>
          </a:p>
          <a:p>
            <a:pPr lvl="1"/>
            <a:r>
              <a:rPr lang="en-US">
                <a:latin typeface="Tw Cen MT" panose="020B0602020104020603" pitchFamily="34" charset="0"/>
              </a:rPr>
              <a:t>Earned a minimum of 36 graded, transferable hours;</a:t>
            </a:r>
          </a:p>
          <a:p>
            <a:pPr lvl="1"/>
            <a:r>
              <a:rPr lang="en-US">
                <a:latin typeface="Tw Cen MT" panose="020B0602020104020603" pitchFamily="34" charset="0"/>
              </a:rPr>
              <a:t>Attained 3.0 GPA on all transferable coursework; and</a:t>
            </a:r>
          </a:p>
          <a:p>
            <a:pPr lvl="1"/>
            <a:r>
              <a:rPr lang="en-US">
                <a:latin typeface="Tw Cen MT" panose="020B0602020104020603" pitchFamily="34" charset="0"/>
              </a:rPr>
              <a:t>Satisfied the universities English language proficiency requirement.</a:t>
            </a:r>
          </a:p>
          <a:p>
            <a:pPr lvl="1"/>
            <a:r>
              <a:rPr lang="en-US">
                <a:latin typeface="Tw Cen MT" panose="020B0602020104020603" pitchFamily="34" charset="0"/>
              </a:rPr>
              <a:t>Universities may implement less restrictive criteria than outlined in the law.</a:t>
            </a:r>
          </a:p>
          <a:p>
            <a:endParaRPr lang="en-US">
              <a:latin typeface="Tw Cen MT" panose="020B0602020104020603" pitchFamily="34" charset="0"/>
            </a:endParaRPr>
          </a:p>
        </p:txBody>
      </p:sp>
    </p:spTree>
    <p:extLst>
      <p:ext uri="{BB962C8B-B14F-4D97-AF65-F5344CB8AC3E}">
        <p14:creationId xmlns:p14="http://schemas.microsoft.com/office/powerpoint/2010/main" val="2368289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A335963-159C-E8F1-923A-40CCC6993A9B}"/>
              </a:ext>
            </a:extLst>
          </p:cNvPr>
          <p:cNvSpPr>
            <a:spLocks noGrp="1"/>
          </p:cNvSpPr>
          <p:nvPr>
            <p:ph type="title"/>
          </p:nvPr>
        </p:nvSpPr>
        <p:spPr>
          <a:xfrm>
            <a:off x="576232" y="41435"/>
            <a:ext cx="9867013" cy="1188720"/>
          </a:xfrm>
        </p:spPr>
        <p:txBody>
          <a:bodyPr anchor="ctr" anchorCtr="0">
            <a:noAutofit/>
          </a:bodyPr>
          <a:lstStyle/>
          <a:p>
            <a:pPr algn="l"/>
            <a:r>
              <a:rPr lang="en-US" sz="2800" dirty="0"/>
              <a:t>Equity Strategy 6: Expand equitable access, support, and success in early college </a:t>
            </a:r>
          </a:p>
        </p:txBody>
      </p:sp>
      <p:sp>
        <p:nvSpPr>
          <p:cNvPr id="11" name="Footer Placeholder 3">
            <a:extLst>
              <a:ext uri="{FF2B5EF4-FFF2-40B4-BE49-F238E27FC236}">
                <a16:creationId xmlns:a16="http://schemas.microsoft.com/office/drawing/2014/main" id="{6F324437-9C33-013E-D579-F435E94AA6E3}"/>
              </a:ext>
            </a:extLst>
          </p:cNvPr>
          <p:cNvSpPr txBox="1">
            <a:spLocks/>
          </p:cNvSpPr>
          <p:nvPr/>
        </p:nvSpPr>
        <p:spPr>
          <a:xfrm>
            <a:off x="11312264" y="6237640"/>
            <a:ext cx="551354" cy="44963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0"/>
              </a:spcAft>
              <a:buClrTx/>
              <a:buSzTx/>
              <a:buFontTx/>
              <a:buNone/>
              <a:tabLst/>
              <a:defRPr/>
            </a:pPr>
            <a:fld id="{D7B5F5E2-D880-4000-87A0-CFE243211999}" type="slidenum">
              <a:rPr kumimoji="0" lang="en-US"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rPr>
              <a:pPr marL="0" marR="0" lvl="0" indent="0" algn="r" defTabSz="457200" rtl="0" eaLnBrk="1" fontAlgn="auto" latinLnBrk="0" hangingPunct="1">
                <a:lnSpc>
                  <a:spcPct val="90000"/>
                </a:lnSpc>
                <a:spcBef>
                  <a:spcPts val="0"/>
                </a:spcBef>
                <a:spcAft>
                  <a:spcPts val="0"/>
                </a:spcAft>
                <a:buClrTx/>
                <a:buSzTx/>
                <a:buFontTx/>
                <a:buNone/>
                <a:tabLst/>
                <a:defRPr/>
              </a:pPr>
              <a:t>26</a:t>
            </a:fld>
            <a:endParaRPr kumimoji="0" lang="en-US" sz="1600" b="0" i="0" u="none" strike="noStrike" kern="1200" cap="none" spc="0" normalizeH="0" baseline="0" noProof="0">
              <a:ln>
                <a:noFill/>
              </a:ln>
              <a:solidFill>
                <a:prstClr val="black">
                  <a:tint val="75000"/>
                </a:prstClr>
              </a:solidFill>
              <a:effectLst/>
              <a:uLnTx/>
              <a:uFillTx/>
              <a:latin typeface="Tw Cen MT" panose="020B0602020104020603" pitchFamily="34" charset="0"/>
              <a:ea typeface="+mn-ea"/>
              <a:cs typeface="+mn-cs"/>
              <a:sym typeface="Arial"/>
            </a:endParaRPr>
          </a:p>
        </p:txBody>
      </p:sp>
      <p:pic>
        <p:nvPicPr>
          <p:cNvPr id="12" name="Picture 11" descr="Text&#10;&#10;Description automatically generated with medium confidence">
            <a:extLst>
              <a:ext uri="{FF2B5EF4-FFF2-40B4-BE49-F238E27FC236}">
                <a16:creationId xmlns:a16="http://schemas.microsoft.com/office/drawing/2014/main" id="{CE997D9F-859C-8AE6-F6F3-33C44F0D4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5289" y="1430707"/>
            <a:ext cx="2900033" cy="1609733"/>
          </a:xfrm>
          <a:prstGeom prst="rect">
            <a:avLst/>
          </a:prstGeom>
        </p:spPr>
      </p:pic>
      <p:sp>
        <p:nvSpPr>
          <p:cNvPr id="13" name="TextBox 12">
            <a:extLst>
              <a:ext uri="{FF2B5EF4-FFF2-40B4-BE49-F238E27FC236}">
                <a16:creationId xmlns:a16="http://schemas.microsoft.com/office/drawing/2014/main" id="{3AE20F16-5CA9-D72F-CBBA-715ADC3E48D2}"/>
              </a:ext>
            </a:extLst>
          </p:cNvPr>
          <p:cNvSpPr txBox="1"/>
          <p:nvPr/>
        </p:nvSpPr>
        <p:spPr>
          <a:xfrm>
            <a:off x="328382" y="2749628"/>
            <a:ext cx="4846320"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tab pos="457200" algn="l"/>
              </a:tabLst>
              <a:defRPr/>
            </a:pPr>
            <a:r>
              <a:rPr kumimoji="0" lang="en-US" sz="1800" b="1" i="0" u="none" strike="noStrike" kern="0" cap="none" spc="0" normalizeH="0" baseline="0" noProof="0" dirty="0">
                <a:ln>
                  <a:noFill/>
                </a:ln>
                <a:solidFill>
                  <a:srgbClr val="000000"/>
                </a:solidFill>
                <a:effectLst/>
                <a:uLnTx/>
                <a:uFillTx/>
                <a:latin typeface="Tw Cen MT" panose="020B0602020104020603" pitchFamily="34" charset="0"/>
                <a:ea typeface="Times New Roman" panose="02020603050405020304" pitchFamily="18" charset="0"/>
                <a:cs typeface="Times New Roman" panose="02020603050405020304" pitchFamily="18" charset="0"/>
                <a:sym typeface="Arial"/>
              </a:rPr>
              <a:t>Impact of Dual Credit</a:t>
            </a: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7200" algn="l"/>
              </a:tabLst>
              <a:defRPr/>
            </a:pPr>
            <a:r>
              <a:rPr kumimoji="0" lang="en-US" sz="1800" b="0" i="0" u="none" strike="noStrike" kern="0" cap="none" spc="0" normalizeH="0" baseline="0" noProof="0" dirty="0">
                <a:ln>
                  <a:noFill/>
                </a:ln>
                <a:solidFill>
                  <a:srgbClr val="000000"/>
                </a:solidFill>
                <a:effectLst/>
                <a:uLnTx/>
                <a:uFillTx/>
                <a:latin typeface="Tw Cen MT" panose="020B0602020104020603" pitchFamily="34" charset="0"/>
                <a:ea typeface="Times New Roman" panose="02020603050405020304" pitchFamily="18" charset="0"/>
                <a:cs typeface="Times New Roman" panose="02020603050405020304" pitchFamily="18" charset="0"/>
                <a:sym typeface="Arial"/>
              </a:rPr>
              <a:t>Nearly </a:t>
            </a:r>
            <a:r>
              <a:rPr kumimoji="0" lang="en-US" sz="1800" b="1" i="0" u="none" strike="noStrike" kern="0" cap="none" spc="0" normalizeH="0" baseline="0" noProof="0" dirty="0">
                <a:ln>
                  <a:noFill/>
                </a:ln>
                <a:solidFill>
                  <a:srgbClr val="000000"/>
                </a:solidFill>
                <a:effectLst/>
                <a:uLnTx/>
                <a:uFillTx/>
                <a:latin typeface="Tw Cen MT" panose="020B0602020104020603" pitchFamily="34" charset="0"/>
                <a:ea typeface="Times New Roman" panose="02020603050405020304" pitchFamily="18" charset="0"/>
                <a:cs typeface="Times New Roman" panose="02020603050405020304" pitchFamily="18" charset="0"/>
                <a:sym typeface="Arial"/>
              </a:rPr>
              <a:t>doubles the graduation rate </a:t>
            </a:r>
            <a:r>
              <a:rPr kumimoji="0" lang="en-US" sz="1800" b="0" i="0" u="none" strike="noStrike" kern="0" cap="none" spc="0" normalizeH="0" baseline="0" noProof="0" dirty="0">
                <a:ln>
                  <a:noFill/>
                </a:ln>
                <a:solidFill>
                  <a:srgbClr val="000000"/>
                </a:solidFill>
                <a:effectLst/>
                <a:uLnTx/>
                <a:uFillTx/>
                <a:latin typeface="Tw Cen MT" panose="020B0602020104020603" pitchFamily="34" charset="0"/>
                <a:ea typeface="Times New Roman" panose="02020603050405020304" pitchFamily="18" charset="0"/>
                <a:cs typeface="Times New Roman" panose="02020603050405020304" pitchFamily="18" charset="0"/>
                <a:sym typeface="Arial"/>
              </a:rPr>
              <a:t>at community colleges, compared to high school students who did not take dual credit.  Demographic data suggest similar results.</a:t>
            </a: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7200" algn="l"/>
              </a:tabLst>
              <a:defRPr/>
            </a:pPr>
            <a:r>
              <a:rPr kumimoji="0" lang="en-US" sz="1800" b="0" i="0" u="none" strike="noStrike" kern="1200" cap="none" spc="0" normalizeH="0" baseline="0" noProof="0" dirty="0">
                <a:ln>
                  <a:noFill/>
                </a:ln>
                <a:solidFill>
                  <a:srgbClr val="000000"/>
                </a:solidFill>
                <a:effectLst/>
                <a:uLnTx/>
                <a:uFillTx/>
                <a:latin typeface="Tw Cen MT" panose="020B0602020104020603" pitchFamily="34" charset="0"/>
                <a:ea typeface="Times New Roman" panose="02020603050405020304" pitchFamily="18" charset="0"/>
                <a:cs typeface="Times New Roman" panose="02020603050405020304" pitchFamily="18" charset="0"/>
                <a:sym typeface="Arial"/>
              </a:rPr>
              <a:t>All 48 community colleges offer dual credit with over </a:t>
            </a:r>
            <a:r>
              <a:rPr kumimoji="0" lang="en-US" sz="1800" b="1" i="0" u="none" strike="noStrike" kern="1200" cap="none" spc="0" normalizeH="0" baseline="0" noProof="0" dirty="0">
                <a:ln>
                  <a:noFill/>
                </a:ln>
                <a:solidFill>
                  <a:srgbClr val="000000"/>
                </a:solidFill>
                <a:effectLst/>
                <a:uLnTx/>
                <a:uFillTx/>
                <a:latin typeface="Tw Cen MT" panose="020B0602020104020603" pitchFamily="34" charset="0"/>
                <a:ea typeface="Times New Roman" panose="02020603050405020304" pitchFamily="18" charset="0"/>
                <a:cs typeface="Times New Roman" panose="02020603050405020304" pitchFamily="18" charset="0"/>
                <a:sym typeface="Arial"/>
              </a:rPr>
              <a:t>13,000 dual credit courses to 75,000 students</a:t>
            </a:r>
            <a:r>
              <a:rPr kumimoji="0" lang="en-US" sz="1800" b="0" i="0" u="none" strike="noStrike" kern="1200" cap="none" spc="0" normalizeH="0" baseline="0" noProof="0" dirty="0">
                <a:ln>
                  <a:noFill/>
                </a:ln>
                <a:solidFill>
                  <a:srgbClr val="000000"/>
                </a:solidFill>
                <a:effectLst/>
                <a:uLnTx/>
                <a:uFillTx/>
                <a:latin typeface="Tw Cen MT" panose="020B0602020104020603" pitchFamily="34" charset="0"/>
                <a:ea typeface="Times New Roman" panose="02020603050405020304" pitchFamily="18" charset="0"/>
                <a:cs typeface="Times New Roman" panose="02020603050405020304" pitchFamily="18" charset="0"/>
                <a:sym typeface="Arial"/>
              </a:rPr>
              <a:t> in academic year 2021.  </a:t>
            </a: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7200" algn="l"/>
              </a:tabLst>
              <a:defRPr/>
            </a:pPr>
            <a:r>
              <a:rPr kumimoji="0" lang="en-US" sz="1800" b="0" i="0" u="none" strike="noStrike" kern="1200" cap="none" spc="0" normalizeH="0" baseline="0" noProof="0" dirty="0">
                <a:ln>
                  <a:noFill/>
                </a:ln>
                <a:solidFill>
                  <a:srgbClr val="000000"/>
                </a:solidFill>
                <a:effectLst/>
                <a:uLnTx/>
                <a:uFillTx/>
                <a:latin typeface="Tw Cen MT" panose="020B0602020104020603" pitchFamily="34" charset="0"/>
                <a:ea typeface="Times New Roman" panose="02020603050405020304" pitchFamily="18" charset="0"/>
                <a:cs typeface="Times New Roman" panose="02020603050405020304" pitchFamily="18" charset="0"/>
                <a:sym typeface="Arial"/>
              </a:rPr>
              <a:t>Represents </a:t>
            </a:r>
            <a:r>
              <a:rPr kumimoji="0" lang="en-US" sz="1800" b="1" i="0" u="none" strike="noStrike" kern="1200" cap="none" spc="0" normalizeH="0" baseline="0" noProof="0" dirty="0">
                <a:ln>
                  <a:noFill/>
                </a:ln>
                <a:solidFill>
                  <a:srgbClr val="000000"/>
                </a:solidFill>
                <a:effectLst/>
                <a:uLnTx/>
                <a:uFillTx/>
                <a:latin typeface="Tw Cen MT" panose="020B0602020104020603" pitchFamily="34" charset="0"/>
                <a:ea typeface="Times New Roman" panose="02020603050405020304" pitchFamily="18" charset="0"/>
                <a:cs typeface="Times New Roman" panose="02020603050405020304" pitchFamily="18" charset="0"/>
                <a:sym typeface="Arial"/>
              </a:rPr>
              <a:t>one in six students</a:t>
            </a:r>
            <a:r>
              <a:rPr kumimoji="0" lang="en-US" sz="1800" b="0" i="0" u="none" strike="noStrike" kern="1200" cap="none" spc="0" normalizeH="0" baseline="0" noProof="0" dirty="0">
                <a:ln>
                  <a:noFill/>
                </a:ln>
                <a:solidFill>
                  <a:srgbClr val="000000"/>
                </a:solidFill>
                <a:effectLst/>
                <a:uLnTx/>
                <a:uFillTx/>
                <a:latin typeface="Tw Cen MT" panose="020B0602020104020603" pitchFamily="34" charset="0"/>
                <a:ea typeface="Times New Roman" panose="02020603050405020304" pitchFamily="18" charset="0"/>
                <a:cs typeface="Times New Roman" panose="02020603050405020304" pitchFamily="18" charset="0"/>
                <a:sym typeface="Arial"/>
              </a:rPr>
              <a:t> enrolled in</a:t>
            </a:r>
            <a:r>
              <a:rPr kumimoji="0" lang="en-US" sz="1800" b="0" i="0" u="none" strike="noStrike" kern="0" cap="none" spc="0" normalizeH="0" baseline="0" noProof="0" dirty="0">
                <a:ln>
                  <a:noFill/>
                </a:ln>
                <a:solidFill>
                  <a:srgbClr val="000000"/>
                </a:solidFill>
                <a:effectLst/>
                <a:uLnTx/>
                <a:uFillTx/>
                <a:latin typeface="Tw Cen MT" panose="020B0602020104020603" pitchFamily="34" charset="0"/>
                <a:ea typeface="Times New Roman" panose="02020603050405020304" pitchFamily="18" charset="0"/>
                <a:cs typeface="Times New Roman" panose="02020603050405020304" pitchFamily="18" charset="0"/>
                <a:sym typeface="Arial"/>
              </a:rPr>
              <a:t> </a:t>
            </a:r>
            <a:r>
              <a:rPr kumimoji="0" lang="en-US" sz="1800" b="0" i="0" u="none" strike="noStrike" kern="1200" cap="none" spc="0" normalizeH="0" baseline="0" noProof="0" dirty="0">
                <a:ln>
                  <a:noFill/>
                </a:ln>
                <a:solidFill>
                  <a:srgbClr val="000000"/>
                </a:solidFill>
                <a:effectLst/>
                <a:uLnTx/>
                <a:uFillTx/>
                <a:latin typeface="Tw Cen MT" panose="020B0602020104020603" pitchFamily="34" charset="0"/>
                <a:ea typeface="Times New Roman" panose="02020603050405020304" pitchFamily="18" charset="0"/>
                <a:cs typeface="Times New Roman" panose="02020603050405020304" pitchFamily="18" charset="0"/>
                <a:sym typeface="Arial"/>
              </a:rPr>
              <a:t>community college courses annually.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Tw Cen MT" panose="020B0602020104020603" pitchFamily="34" charset="0"/>
              <a:cs typeface="Arial"/>
              <a:sym typeface="Arial"/>
            </a:endParaRPr>
          </a:p>
        </p:txBody>
      </p:sp>
      <p:pic>
        <p:nvPicPr>
          <p:cNvPr id="14" name="Picture 13" descr="A picture containing graphical user interface&#10;&#10;Description automatically generated">
            <a:extLst>
              <a:ext uri="{FF2B5EF4-FFF2-40B4-BE49-F238E27FC236}">
                <a16:creationId xmlns:a16="http://schemas.microsoft.com/office/drawing/2014/main" id="{F3432185-B818-ED9E-5933-39EE0D42F6C1}"/>
              </a:ext>
            </a:extLst>
          </p:cNvPr>
          <p:cNvPicPr>
            <a:picLocks noChangeAspect="1"/>
          </p:cNvPicPr>
          <p:nvPr/>
        </p:nvPicPr>
        <p:blipFill rotWithShape="1">
          <a:blip r:embed="rId4">
            <a:extLst>
              <a:ext uri="{28A0092B-C50C-407E-A947-70E740481C1C}">
                <a14:useLocalDpi xmlns:a14="http://schemas.microsoft.com/office/drawing/2010/main" val="0"/>
              </a:ext>
            </a:extLst>
          </a:blip>
          <a:srcRect t="5639" r="62066"/>
          <a:stretch/>
        </p:blipFill>
        <p:spPr>
          <a:xfrm>
            <a:off x="328382" y="5534655"/>
            <a:ext cx="1227624" cy="1188720"/>
          </a:xfrm>
          <a:prstGeom prst="rect">
            <a:avLst/>
          </a:prstGeom>
        </p:spPr>
      </p:pic>
      <p:sp>
        <p:nvSpPr>
          <p:cNvPr id="16" name="TextBox 15">
            <a:extLst>
              <a:ext uri="{FF2B5EF4-FFF2-40B4-BE49-F238E27FC236}">
                <a16:creationId xmlns:a16="http://schemas.microsoft.com/office/drawing/2014/main" id="{8439E048-9FE6-D201-47B0-C5031DA61E5A}"/>
              </a:ext>
            </a:extLst>
          </p:cNvPr>
          <p:cNvSpPr txBox="1"/>
          <p:nvPr/>
        </p:nvSpPr>
        <p:spPr>
          <a:xfrm>
            <a:off x="6741621" y="3049584"/>
            <a:ext cx="4846320" cy="2806922"/>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
                <a:srgbClr val="000000"/>
              </a:buClr>
              <a:buSzTx/>
              <a:buFont typeface="Arial"/>
              <a:buNone/>
              <a:tabLst>
                <a:tab pos="457200" algn="l"/>
              </a:tabLst>
              <a:defRPr/>
            </a:pPr>
            <a:r>
              <a:rPr kumimoji="0" lang="en-US" sz="1800" b="1" i="0" u="none" strike="noStrike" kern="1200" cap="none" spc="0" normalizeH="0" baseline="0" noProof="0" dirty="0">
                <a:ln>
                  <a:noFill/>
                </a:ln>
                <a:solidFill>
                  <a:srgbClr val="000000"/>
                </a:solidFill>
                <a:effectLst/>
                <a:uLnTx/>
                <a:uFillTx/>
                <a:latin typeface="Tw Cen MT" panose="020B0602020104020603" pitchFamily="34" charset="0"/>
                <a:ea typeface="Times New Roman" panose="02020603050405020304" pitchFamily="18" charset="0"/>
                <a:cs typeface="Times New Roman" panose="02020603050405020304" pitchFamily="18" charset="0"/>
                <a:sym typeface="Arial"/>
              </a:rPr>
              <a:t>$3.0M grant program for Community Colleges focused on</a:t>
            </a:r>
            <a:r>
              <a:rPr kumimoji="0" lang="en-US" sz="1800" b="1" i="0" u="none" strike="noStrike" kern="0" cap="none" spc="0" normalizeH="0" baseline="0" noProof="0" dirty="0">
                <a:ln>
                  <a:noFill/>
                </a:ln>
                <a:solidFill>
                  <a:srgbClr val="000000"/>
                </a:solidFill>
                <a:effectLst/>
                <a:uLnTx/>
                <a:uFillTx/>
                <a:latin typeface="Tw Cen MT" panose="020B0602020104020603" pitchFamily="34" charset="0"/>
                <a:ea typeface="Times New Roman" panose="02020603050405020304" pitchFamily="18" charset="0"/>
                <a:cs typeface="Times New Roman" panose="02020603050405020304" pitchFamily="18" charset="0"/>
                <a:sym typeface="Arial"/>
              </a:rPr>
              <a:t>:</a:t>
            </a: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7200" algn="l"/>
              </a:tabLst>
              <a:defRPr/>
            </a:pPr>
            <a:r>
              <a:rPr kumimoji="0" lang="en-US" sz="1800" b="0" i="0" u="none" strike="noStrike" kern="0" cap="none" spc="0" normalizeH="0" baseline="0" noProof="0" dirty="0">
                <a:ln>
                  <a:noFill/>
                </a:ln>
                <a:solidFill>
                  <a:srgbClr val="000000"/>
                </a:solidFill>
                <a:effectLst/>
                <a:uLnTx/>
                <a:uFillTx/>
                <a:latin typeface="Tw Cen MT" panose="020B0602020104020603" pitchFamily="34" charset="0"/>
                <a:ea typeface="Times New Roman" panose="02020603050405020304" pitchFamily="18" charset="0"/>
                <a:cs typeface="Times New Roman" panose="02020603050405020304" pitchFamily="18" charset="0"/>
                <a:sym typeface="Arial"/>
              </a:rPr>
              <a:t>Planning and implementation of strategies with the explicit purpose of supporting student persistence to college completion. </a:t>
            </a: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7200" algn="l"/>
              </a:tabLst>
              <a:defRPr/>
            </a:pPr>
            <a:r>
              <a:rPr kumimoji="0" lang="en-US" sz="1800" b="0" i="0" u="none" strike="noStrike" kern="0" cap="none" spc="0" normalizeH="0" baseline="0" noProof="0" dirty="0">
                <a:ln>
                  <a:noFill/>
                </a:ln>
                <a:solidFill>
                  <a:srgbClr val="000000"/>
                </a:solidFill>
                <a:effectLst/>
                <a:uLnTx/>
                <a:uFillTx/>
                <a:latin typeface="Tw Cen MT" panose="020B0602020104020603" pitchFamily="34" charset="0"/>
                <a:ea typeface="Times New Roman" panose="02020603050405020304" pitchFamily="18" charset="0"/>
                <a:cs typeface="Times New Roman" panose="02020603050405020304" pitchFamily="18" charset="0"/>
                <a:sym typeface="Arial"/>
              </a:rPr>
              <a:t>Supporting or improving equitable access to dual credit, focused particularly on students who have been historically underrepresented.</a:t>
            </a: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7200" algn="l"/>
              </a:tabLst>
              <a:defRPr/>
            </a:pPr>
            <a:r>
              <a:rPr kumimoji="0" lang="en-US" sz="1800" b="0" i="0" u="none" strike="noStrike" kern="0" cap="none" spc="0" normalizeH="0" baseline="0" noProof="0" dirty="0">
                <a:ln>
                  <a:noFill/>
                </a:ln>
                <a:solidFill>
                  <a:srgbClr val="000000"/>
                </a:solidFill>
                <a:effectLst/>
                <a:uLnTx/>
                <a:uFillTx/>
                <a:latin typeface="Tw Cen MT" panose="020B0602020104020603" pitchFamily="34" charset="0"/>
                <a:ea typeface="Times New Roman" panose="02020603050405020304" pitchFamily="18" charset="0"/>
                <a:cs typeface="Times New Roman" panose="02020603050405020304" pitchFamily="18" charset="0"/>
                <a:sym typeface="Arial"/>
              </a:rPr>
              <a:t>Proposals Received: January 26, 2024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Tw Cen MT" panose="020B0602020104020603" pitchFamily="34" charset="0"/>
              <a:cs typeface="Arial"/>
              <a:sym typeface="Arial"/>
            </a:endParaRPr>
          </a:p>
        </p:txBody>
      </p:sp>
    </p:spTree>
    <p:extLst>
      <p:ext uri="{BB962C8B-B14F-4D97-AF65-F5344CB8AC3E}">
        <p14:creationId xmlns:p14="http://schemas.microsoft.com/office/powerpoint/2010/main" val="3454383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4FE56CA-86A6-49FA-2B73-8B55C7FF45BA}"/>
              </a:ext>
            </a:extLst>
          </p:cNvPr>
          <p:cNvSpPr>
            <a:spLocks noGrp="1"/>
          </p:cNvSpPr>
          <p:nvPr>
            <p:ph type="title"/>
          </p:nvPr>
        </p:nvSpPr>
        <p:spPr>
          <a:xfrm>
            <a:off x="621180" y="267793"/>
            <a:ext cx="9248376" cy="699600"/>
          </a:xfrm>
        </p:spPr>
        <p:txBody>
          <a:bodyPr>
            <a:noAutofit/>
          </a:bodyPr>
          <a:lstStyle/>
          <a:p>
            <a:r>
              <a:rPr lang="en-US" sz="2800" dirty="0"/>
              <a:t>Equity Strategy 7: Provide technical assistance to support developmental education reform</a:t>
            </a:r>
          </a:p>
        </p:txBody>
      </p:sp>
      <p:pic>
        <p:nvPicPr>
          <p:cNvPr id="13" name="Picture 12" descr="A picture containing graphical user interface&#10;&#10;Description automatically generated">
            <a:extLst>
              <a:ext uri="{FF2B5EF4-FFF2-40B4-BE49-F238E27FC236}">
                <a16:creationId xmlns:a16="http://schemas.microsoft.com/office/drawing/2014/main" id="{4768451E-99AD-4287-7BB2-9FEBE223244B}"/>
              </a:ext>
            </a:extLst>
          </p:cNvPr>
          <p:cNvPicPr>
            <a:picLocks noChangeAspect="1"/>
          </p:cNvPicPr>
          <p:nvPr/>
        </p:nvPicPr>
        <p:blipFill rotWithShape="1">
          <a:blip r:embed="rId3">
            <a:extLst>
              <a:ext uri="{28A0092B-C50C-407E-A947-70E740481C1C}">
                <a14:useLocalDpi xmlns:a14="http://schemas.microsoft.com/office/drawing/2010/main" val="0"/>
              </a:ext>
            </a:extLst>
          </a:blip>
          <a:srcRect t="5639" r="61898"/>
          <a:stretch/>
        </p:blipFill>
        <p:spPr>
          <a:xfrm>
            <a:off x="10954657" y="1354106"/>
            <a:ext cx="1043351" cy="1005840"/>
          </a:xfrm>
          <a:prstGeom prst="rect">
            <a:avLst/>
          </a:prstGeom>
        </p:spPr>
      </p:pic>
      <p:sp>
        <p:nvSpPr>
          <p:cNvPr id="14" name="Footer Placeholder 3">
            <a:extLst>
              <a:ext uri="{FF2B5EF4-FFF2-40B4-BE49-F238E27FC236}">
                <a16:creationId xmlns:a16="http://schemas.microsoft.com/office/drawing/2014/main" id="{5D689722-47E0-6BAD-3D1A-ADF932E1A813}"/>
              </a:ext>
            </a:extLst>
          </p:cNvPr>
          <p:cNvSpPr txBox="1">
            <a:spLocks/>
          </p:cNvSpPr>
          <p:nvPr/>
        </p:nvSpPr>
        <p:spPr>
          <a:xfrm>
            <a:off x="11312264" y="6237640"/>
            <a:ext cx="551354" cy="44963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0"/>
              </a:spcAft>
              <a:buClrTx/>
              <a:buSzTx/>
              <a:buFontTx/>
              <a:buNone/>
              <a:tabLst/>
              <a:defRPr/>
            </a:pPr>
            <a:fld id="{D7B5F5E2-D880-4000-87A0-CFE243211999}" type="slidenum">
              <a:rPr kumimoji="0" lang="en-US"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rPr>
              <a:pPr marL="0" marR="0" lvl="0" indent="0" algn="r" defTabSz="457200" rtl="0" eaLnBrk="1" fontAlgn="auto" latinLnBrk="0" hangingPunct="1">
                <a:lnSpc>
                  <a:spcPct val="90000"/>
                </a:lnSpc>
                <a:spcBef>
                  <a:spcPts val="0"/>
                </a:spcBef>
                <a:spcAft>
                  <a:spcPts val="0"/>
                </a:spcAft>
                <a:buClrTx/>
                <a:buSzTx/>
                <a:buFontTx/>
                <a:buNone/>
                <a:tabLst/>
                <a:defRPr/>
              </a:pPr>
              <a:t>27</a:t>
            </a:fld>
            <a:endParaRPr kumimoji="0" lang="en-US" sz="1600" b="0" i="0" u="none" strike="noStrike" kern="1200" cap="none" spc="0" normalizeH="0" baseline="0" noProof="0">
              <a:ln>
                <a:noFill/>
              </a:ln>
              <a:solidFill>
                <a:prstClr val="black">
                  <a:tint val="75000"/>
                </a:prstClr>
              </a:solidFill>
              <a:effectLst/>
              <a:uLnTx/>
              <a:uFillTx/>
              <a:latin typeface="Tw Cen MT" panose="020B0602020104020603" pitchFamily="34" charset="0"/>
              <a:ea typeface="+mn-ea"/>
              <a:cs typeface="+mn-cs"/>
              <a:sym typeface="Arial"/>
            </a:endParaRPr>
          </a:p>
        </p:txBody>
      </p:sp>
      <p:sp>
        <p:nvSpPr>
          <p:cNvPr id="17" name="Content Placeholder 4">
            <a:extLst>
              <a:ext uri="{FF2B5EF4-FFF2-40B4-BE49-F238E27FC236}">
                <a16:creationId xmlns:a16="http://schemas.microsoft.com/office/drawing/2014/main" id="{7ADD2765-E2E7-BC2A-D294-68715B2E6647}"/>
              </a:ext>
            </a:extLst>
          </p:cNvPr>
          <p:cNvSpPr>
            <a:spLocks noGrp="1"/>
          </p:cNvSpPr>
          <p:nvPr>
            <p:ph idx="1"/>
          </p:nvPr>
        </p:nvSpPr>
        <p:spPr>
          <a:xfrm>
            <a:off x="621180" y="1592953"/>
            <a:ext cx="11201400" cy="4795071"/>
          </a:xfrm>
        </p:spPr>
        <p:txBody>
          <a:bodyPr>
            <a:noAutofit/>
          </a:bodyPr>
          <a:lstStyle/>
          <a:p>
            <a:r>
              <a:rPr lang="en-US" dirty="0">
                <a:latin typeface="Tw Cen MT" panose="020B0602020104020603" pitchFamily="34" charset="0"/>
              </a:rPr>
              <a:t>Updating the Multiple Measures Placement Policy.</a:t>
            </a:r>
          </a:p>
          <a:p>
            <a:r>
              <a:rPr lang="en-US" dirty="0">
                <a:latin typeface="Tw Cen MT" panose="020B0602020104020603" pitchFamily="34" charset="0"/>
              </a:rPr>
              <a:t>Updated ICCB Administrative Rules to meet Developmental Education </a:t>
            </a:r>
          </a:p>
          <a:p>
            <a:pPr marL="0" indent="0">
              <a:buNone/>
            </a:pPr>
            <a:r>
              <a:rPr lang="en-US" dirty="0">
                <a:latin typeface="Tw Cen MT" panose="020B0602020104020603" pitchFamily="34" charset="0"/>
              </a:rPr>
              <a:t>   Reform Act (DERA) Requirements.</a:t>
            </a:r>
          </a:p>
          <a:p>
            <a:r>
              <a:rPr lang="en-US" dirty="0">
                <a:latin typeface="Tw Cen MT" panose="020B0602020104020603" pitchFamily="34" charset="0"/>
              </a:rPr>
              <a:t>Evidence-Based Models.</a:t>
            </a:r>
          </a:p>
          <a:p>
            <a:pPr lvl="1"/>
            <a:r>
              <a:rPr lang="en-US" sz="2800" dirty="0">
                <a:latin typeface="Tw Cen MT" panose="020B0602020104020603" pitchFamily="34" charset="0"/>
              </a:rPr>
              <a:t>Co-Requisite Remediation Implementation Toolkit</a:t>
            </a:r>
          </a:p>
          <a:p>
            <a:r>
              <a:rPr lang="en-US" dirty="0">
                <a:latin typeface="Tw Cen MT" panose="020B0602020104020603" pitchFamily="34" charset="0"/>
              </a:rPr>
              <a:t>February 2023 </a:t>
            </a:r>
            <a:r>
              <a:rPr lang="en-US" dirty="0">
                <a:latin typeface="Tw Cen MT" panose="020B0602020104020603" pitchFamily="34" charset="0"/>
                <a:hlinkClick r:id="rId4"/>
              </a:rPr>
              <a:t>comprehensive report </a:t>
            </a:r>
            <a:r>
              <a:rPr lang="en-US" dirty="0">
                <a:latin typeface="Tw Cen MT" panose="020B0602020104020603" pitchFamily="34" charset="0"/>
              </a:rPr>
              <a:t>on development education reform efforts</a:t>
            </a:r>
          </a:p>
          <a:p>
            <a:r>
              <a:rPr lang="en-US" dirty="0">
                <a:latin typeface="Tw Cen MT" panose="020B0602020104020603" pitchFamily="34" charset="0"/>
              </a:rPr>
              <a:t>More students placed in corequisite models: </a:t>
            </a:r>
            <a:r>
              <a:rPr lang="en-US" sz="2800" dirty="0">
                <a:latin typeface="Tw Cen MT" panose="020B0602020104020603" pitchFamily="34" charset="0"/>
              </a:rPr>
              <a:t>majority of math placements and overwhelming majority of English Language Arts placements </a:t>
            </a:r>
          </a:p>
        </p:txBody>
      </p:sp>
    </p:spTree>
    <p:extLst>
      <p:ext uri="{BB962C8B-B14F-4D97-AF65-F5344CB8AC3E}">
        <p14:creationId xmlns:p14="http://schemas.microsoft.com/office/powerpoint/2010/main" val="265233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application&#10;&#10;Description automatically generated">
            <a:extLst>
              <a:ext uri="{FF2B5EF4-FFF2-40B4-BE49-F238E27FC236}">
                <a16:creationId xmlns:a16="http://schemas.microsoft.com/office/drawing/2014/main" id="{9B49DA57-A12E-C49E-B126-10C38245B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990" y="2505456"/>
            <a:ext cx="5943600" cy="2434727"/>
          </a:xfrm>
          <a:prstGeom prst="rect">
            <a:avLst/>
          </a:prstGeom>
          <a:ln>
            <a:noFill/>
          </a:ln>
        </p:spPr>
      </p:pic>
      <p:sp>
        <p:nvSpPr>
          <p:cNvPr id="8" name="Slide Number Placeholder 14">
            <a:extLst>
              <a:ext uri="{FF2B5EF4-FFF2-40B4-BE49-F238E27FC236}">
                <a16:creationId xmlns:a16="http://schemas.microsoft.com/office/drawing/2014/main" id="{94F1ECC3-9E88-A7DE-7019-0874B71F63F8}"/>
              </a:ext>
            </a:extLst>
          </p:cNvPr>
          <p:cNvSpPr txBox="1">
            <a:spLocks/>
          </p:cNvSpPr>
          <p:nvPr/>
        </p:nvSpPr>
        <p:spPr>
          <a:xfrm>
            <a:off x="390008" y="6363578"/>
            <a:ext cx="365066" cy="240689"/>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4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mn-cs"/>
                <a:sym typeface="Arial"/>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a:ln>
                <a:noFill/>
              </a:ln>
              <a:solidFill>
                <a:srgbClr val="015D83"/>
              </a:solidFill>
              <a:effectLst/>
              <a:uLnTx/>
              <a:uFillTx/>
              <a:latin typeface="Tw Cen MT" panose="020B0602020104020603" pitchFamily="34" charset="0"/>
              <a:ea typeface="+mn-ea"/>
              <a:cs typeface="+mn-cs"/>
              <a:sym typeface="Arial"/>
            </a:endParaRPr>
          </a:p>
        </p:txBody>
      </p:sp>
    </p:spTree>
    <p:extLst>
      <p:ext uri="{BB962C8B-B14F-4D97-AF65-F5344CB8AC3E}">
        <p14:creationId xmlns:p14="http://schemas.microsoft.com/office/powerpoint/2010/main" val="2197579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FF37F79-86BF-17B8-D892-BF03847CE619}"/>
              </a:ext>
            </a:extLst>
          </p:cNvPr>
          <p:cNvSpPr>
            <a:spLocks noGrp="1"/>
          </p:cNvSpPr>
          <p:nvPr>
            <p:ph type="title"/>
          </p:nvPr>
        </p:nvSpPr>
        <p:spPr>
          <a:xfrm>
            <a:off x="343894" y="182267"/>
            <a:ext cx="10014086" cy="1005840"/>
          </a:xfrm>
        </p:spPr>
        <p:txBody>
          <a:bodyPr>
            <a:noAutofit/>
          </a:bodyPr>
          <a:lstStyle/>
          <a:p>
            <a:pPr defTabSz="914400"/>
            <a:r>
              <a:rPr lang="en-US" sz="2800" dirty="0"/>
              <a:t>Sustainability Strategy 2: Invest an additional $50M each year to reach $1 billion in MAP funding over 10 years</a:t>
            </a:r>
            <a:br>
              <a:rPr lang="en-US" sz="2800" dirty="0"/>
            </a:br>
            <a:r>
              <a:rPr lang="en-US" sz="2800" dirty="0"/>
              <a:t>Sustainability Strategy 3: Allow MAP to be used for year-round study</a:t>
            </a:r>
          </a:p>
        </p:txBody>
      </p:sp>
      <p:grpSp>
        <p:nvGrpSpPr>
          <p:cNvPr id="13" name="Group 12">
            <a:extLst>
              <a:ext uri="{FF2B5EF4-FFF2-40B4-BE49-F238E27FC236}">
                <a16:creationId xmlns:a16="http://schemas.microsoft.com/office/drawing/2014/main" id="{8EDEFA54-6402-1AAF-0DDC-819C8BB948A7}"/>
              </a:ext>
            </a:extLst>
          </p:cNvPr>
          <p:cNvGrpSpPr/>
          <p:nvPr/>
        </p:nvGrpSpPr>
        <p:grpSpPr>
          <a:xfrm>
            <a:off x="2555353" y="1424256"/>
            <a:ext cx="8220818" cy="4288277"/>
            <a:chOff x="1040650" y="1493398"/>
            <a:chExt cx="7748520" cy="4288277"/>
          </a:xfrm>
        </p:grpSpPr>
        <p:sp>
          <p:nvSpPr>
            <p:cNvPr id="14" name="TextBox 13">
              <a:extLst>
                <a:ext uri="{FF2B5EF4-FFF2-40B4-BE49-F238E27FC236}">
                  <a16:creationId xmlns:a16="http://schemas.microsoft.com/office/drawing/2014/main" id="{23293206-1EA4-2ACA-CC89-0C6640AB1715}"/>
                </a:ext>
              </a:extLst>
            </p:cNvPr>
            <p:cNvSpPr txBox="1"/>
            <p:nvPr/>
          </p:nvSpPr>
          <p:spPr>
            <a:xfrm>
              <a:off x="5976218" y="2766640"/>
              <a:ext cx="242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prstClr val="white"/>
                  </a:solidFill>
                  <a:effectLst/>
                  <a:uLnTx/>
                  <a:uFillTx/>
                  <a:latin typeface="Calibri"/>
                  <a:cs typeface="Arial"/>
                  <a:sym typeface="Arial"/>
                </a:rPr>
                <a:t>Not Covered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prstClr val="white"/>
                  </a:solidFill>
                  <a:effectLst/>
                  <a:uLnTx/>
                  <a:uFillTx/>
                  <a:latin typeface="Calibri"/>
                  <a:cs typeface="Arial"/>
                  <a:sym typeface="Arial"/>
                </a:rPr>
                <a:t>by MAP</a:t>
              </a:r>
            </a:p>
          </p:txBody>
        </p:sp>
        <p:sp>
          <p:nvSpPr>
            <p:cNvPr id="16" name="TextBox 15">
              <a:extLst>
                <a:ext uri="{FF2B5EF4-FFF2-40B4-BE49-F238E27FC236}">
                  <a16:creationId xmlns:a16="http://schemas.microsoft.com/office/drawing/2014/main" id="{71C0EF16-5EB4-A137-3FB0-22729A058F1E}"/>
                </a:ext>
              </a:extLst>
            </p:cNvPr>
            <p:cNvSpPr txBox="1"/>
            <p:nvPr/>
          </p:nvSpPr>
          <p:spPr>
            <a:xfrm>
              <a:off x="5042668" y="4822510"/>
              <a:ext cx="242930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prstClr val="white"/>
                  </a:solidFill>
                  <a:effectLst/>
                  <a:uLnTx/>
                  <a:uFillTx/>
                  <a:latin typeface="Calibri"/>
                  <a:cs typeface="Arial"/>
                  <a:sym typeface="Arial"/>
                </a:rPr>
                <a:t>Covered by MAP</a:t>
              </a:r>
            </a:p>
          </p:txBody>
        </p:sp>
        <p:sp>
          <p:nvSpPr>
            <p:cNvPr id="18" name="TextBox 33">
              <a:extLst>
                <a:ext uri="{FF2B5EF4-FFF2-40B4-BE49-F238E27FC236}">
                  <a16:creationId xmlns:a16="http://schemas.microsoft.com/office/drawing/2014/main" id="{45867C2E-F2F2-1B26-4467-49FB3C10BCF0}"/>
                </a:ext>
              </a:extLst>
            </p:cNvPr>
            <p:cNvSpPr txBox="1"/>
            <p:nvPr/>
          </p:nvSpPr>
          <p:spPr bwMode="auto">
            <a:xfrm>
              <a:off x="1389595" y="5005031"/>
              <a:ext cx="952499"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prstClr val="white"/>
                  </a:solidFill>
                  <a:effectLst/>
                  <a:uLnTx/>
                  <a:uFillTx/>
                  <a:latin typeface="Calibri"/>
                  <a:ea typeface="+mn-ea"/>
                  <a:cs typeface="+mn-cs"/>
                  <a:sym typeface="Arial"/>
                </a:rPr>
                <a:t>100%</a:t>
              </a:r>
            </a:p>
          </p:txBody>
        </p:sp>
        <p:sp>
          <p:nvSpPr>
            <p:cNvPr id="19" name="TextBox 18">
              <a:extLst>
                <a:ext uri="{FF2B5EF4-FFF2-40B4-BE49-F238E27FC236}">
                  <a16:creationId xmlns:a16="http://schemas.microsoft.com/office/drawing/2014/main" id="{787D2C22-51EF-23FA-20E0-436B3106CDE2}"/>
                </a:ext>
              </a:extLst>
            </p:cNvPr>
            <p:cNvSpPr txBox="1"/>
            <p:nvPr/>
          </p:nvSpPr>
          <p:spPr>
            <a:xfrm>
              <a:off x="1040650" y="1493398"/>
              <a:ext cx="504430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none" strike="noStrike" kern="0" cap="none" spc="0" normalizeH="0" baseline="0" noProof="0">
                  <a:ln>
                    <a:noFill/>
                  </a:ln>
                  <a:solidFill>
                    <a:prstClr val="black"/>
                  </a:solidFill>
                  <a:effectLst/>
                  <a:uLnTx/>
                  <a:uFillTx/>
                  <a:latin typeface="Calibri"/>
                  <a:ea typeface="Roboto" pitchFamily="2" charset="0"/>
                  <a:cs typeface="Arial"/>
                  <a:sym typeface="Arial"/>
                </a:rPr>
                <a:t>In FY02, the maximum MAP Award covered 100% of Public University tuition and fees. The unprecedented $222 million increase in FY23 and FY 24 increased coverage to 50% at public universities and 61% at community colleges</a:t>
              </a:r>
              <a:endParaRPr kumimoji="0" lang="en-US" sz="1400" b="1" i="1" u="none" strike="noStrike" kern="0" cap="none" spc="0" normalizeH="0" baseline="0" noProof="0">
                <a:ln>
                  <a:noFill/>
                </a:ln>
                <a:solidFill>
                  <a:prstClr val="black"/>
                </a:solidFill>
                <a:effectLst/>
                <a:uLnTx/>
                <a:uFillTx/>
                <a:latin typeface="Calibri"/>
                <a:ea typeface="Roboto" pitchFamily="2" charset="0"/>
                <a:cs typeface="Arial"/>
                <a:sym typeface="Arial"/>
              </a:endParaRPr>
            </a:p>
          </p:txBody>
        </p:sp>
        <p:sp>
          <p:nvSpPr>
            <p:cNvPr id="20" name="TextBox 33">
              <a:extLst>
                <a:ext uri="{FF2B5EF4-FFF2-40B4-BE49-F238E27FC236}">
                  <a16:creationId xmlns:a16="http://schemas.microsoft.com/office/drawing/2014/main" id="{CBEEA800-4BF2-27FD-AB78-AD426D44D962}"/>
                </a:ext>
              </a:extLst>
            </p:cNvPr>
            <p:cNvSpPr txBox="1"/>
            <p:nvPr/>
          </p:nvSpPr>
          <p:spPr bwMode="auto">
            <a:xfrm>
              <a:off x="3976467" y="5040046"/>
              <a:ext cx="778900"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prstClr val="white"/>
                  </a:solidFill>
                  <a:effectLst/>
                  <a:uLnTx/>
                  <a:uFillTx/>
                  <a:latin typeface="Calibri"/>
                  <a:ea typeface="+mn-ea"/>
                  <a:cs typeface="+mn-cs"/>
                  <a:sym typeface="Arial"/>
                </a:rPr>
                <a:t>39%</a:t>
              </a:r>
            </a:p>
          </p:txBody>
        </p:sp>
        <p:sp>
          <p:nvSpPr>
            <p:cNvPr id="23" name="TextBox 33">
              <a:extLst>
                <a:ext uri="{FF2B5EF4-FFF2-40B4-BE49-F238E27FC236}">
                  <a16:creationId xmlns:a16="http://schemas.microsoft.com/office/drawing/2014/main" id="{00A37F9D-5BC9-7FB3-1D6F-E1FF4106BB8A}"/>
                </a:ext>
              </a:extLst>
            </p:cNvPr>
            <p:cNvSpPr txBox="1"/>
            <p:nvPr/>
          </p:nvSpPr>
          <p:spPr bwMode="auto">
            <a:xfrm>
              <a:off x="8013026" y="4804976"/>
              <a:ext cx="776144"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prstClr val="white"/>
                  </a:solidFill>
                  <a:effectLst/>
                  <a:uLnTx/>
                  <a:uFillTx/>
                  <a:latin typeface="Calibri"/>
                  <a:ea typeface="+mn-ea"/>
                  <a:cs typeface="+mn-cs"/>
                  <a:sym typeface="Arial"/>
                </a:rPr>
                <a:t>44%</a:t>
              </a:r>
            </a:p>
          </p:txBody>
        </p:sp>
        <p:cxnSp>
          <p:nvCxnSpPr>
            <p:cNvPr id="25" name="Straight Connector 24">
              <a:extLst>
                <a:ext uri="{FF2B5EF4-FFF2-40B4-BE49-F238E27FC236}">
                  <a16:creationId xmlns:a16="http://schemas.microsoft.com/office/drawing/2014/main" id="{BA2B4165-AF8C-874C-E4D4-B288DBED966A}"/>
                </a:ext>
              </a:extLst>
            </p:cNvPr>
            <p:cNvCxnSpPr/>
            <p:nvPr/>
          </p:nvCxnSpPr>
          <p:spPr>
            <a:xfrm flipV="1">
              <a:off x="4831567" y="2930169"/>
              <a:ext cx="0" cy="285150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45DDC92-C915-71CA-023C-201EF7C1BCFF}"/>
                </a:ext>
              </a:extLst>
            </p:cNvPr>
            <p:cNvCxnSpPr>
              <a:cxnSpLocks/>
            </p:cNvCxnSpPr>
            <p:nvPr/>
          </p:nvCxnSpPr>
          <p:spPr>
            <a:xfrm flipH="1" flipV="1">
              <a:off x="1193030" y="4677354"/>
              <a:ext cx="379326" cy="375988"/>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2C36D82-65AE-2162-D2CD-002DC9E78C02}"/>
                </a:ext>
              </a:extLst>
            </p:cNvPr>
            <p:cNvCxnSpPr>
              <a:cxnSpLocks/>
              <a:stCxn id="20" idx="0"/>
            </p:cNvCxnSpPr>
            <p:nvPr/>
          </p:nvCxnSpPr>
          <p:spPr>
            <a:xfrm flipV="1">
              <a:off x="4365917" y="4677354"/>
              <a:ext cx="389450" cy="362692"/>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652E115-6D77-DD22-911A-A836A06546C7}"/>
                </a:ext>
              </a:extLst>
            </p:cNvPr>
            <p:cNvCxnSpPr>
              <a:cxnSpLocks/>
            </p:cNvCxnSpPr>
            <p:nvPr/>
          </p:nvCxnSpPr>
          <p:spPr>
            <a:xfrm flipV="1">
              <a:off x="8462914" y="4264820"/>
              <a:ext cx="324225" cy="581497"/>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Footer Placeholder 3">
            <a:extLst>
              <a:ext uri="{FF2B5EF4-FFF2-40B4-BE49-F238E27FC236}">
                <a16:creationId xmlns:a16="http://schemas.microsoft.com/office/drawing/2014/main" id="{C676BC82-BF71-9283-BF06-55521CECD82C}"/>
              </a:ext>
            </a:extLst>
          </p:cNvPr>
          <p:cNvSpPr txBox="1">
            <a:spLocks/>
          </p:cNvSpPr>
          <p:nvPr/>
        </p:nvSpPr>
        <p:spPr>
          <a:xfrm>
            <a:off x="11247120" y="6035040"/>
            <a:ext cx="551354" cy="44963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0"/>
              </a:spcAft>
              <a:buClrTx/>
              <a:buSzTx/>
              <a:buFontTx/>
              <a:buNone/>
              <a:tabLst/>
              <a:defRPr/>
            </a:pPr>
            <a:fld id="{D7B5F5E2-D880-4000-87A0-CFE243211999}" type="slidenum">
              <a:rPr kumimoji="0" lang="en-US"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rPr>
              <a:pPr marL="0" marR="0" lvl="0" indent="0" algn="r" defTabSz="457200" rtl="0" eaLnBrk="1" fontAlgn="auto" latinLnBrk="0" hangingPunct="1">
                <a:lnSpc>
                  <a:spcPct val="90000"/>
                </a:lnSpc>
                <a:spcBef>
                  <a:spcPts val="0"/>
                </a:spcBef>
                <a:spcAft>
                  <a:spcPts val="0"/>
                </a:spcAft>
                <a:buClrTx/>
                <a:buSzTx/>
                <a:buFontTx/>
                <a:buNone/>
                <a:tabLst/>
                <a:defRPr/>
              </a:pPr>
              <a:t>29</a:t>
            </a:fld>
            <a:endParaRPr kumimoji="0" lang="en-US" sz="1600" b="0" i="0" u="none" strike="noStrike" kern="1200" cap="none" spc="0" normalizeH="0" baseline="0" noProof="0">
              <a:ln>
                <a:noFill/>
              </a:ln>
              <a:solidFill>
                <a:prstClr val="black">
                  <a:tint val="75000"/>
                </a:prstClr>
              </a:solidFill>
              <a:effectLst/>
              <a:uLnTx/>
              <a:uFillTx/>
              <a:latin typeface="Tw Cen MT" panose="020B0602020104020603" pitchFamily="34" charset="0"/>
              <a:ea typeface="+mn-ea"/>
              <a:cs typeface="+mn-cs"/>
              <a:sym typeface="Arial"/>
            </a:endParaRPr>
          </a:p>
        </p:txBody>
      </p:sp>
      <p:graphicFrame>
        <p:nvGraphicFramePr>
          <p:cNvPr id="2" name="Chart 1">
            <a:extLst>
              <a:ext uri="{FF2B5EF4-FFF2-40B4-BE49-F238E27FC236}">
                <a16:creationId xmlns:a16="http://schemas.microsoft.com/office/drawing/2014/main" id="{51D58316-9E6B-DF7E-378E-BCCE2496B247}"/>
              </a:ext>
            </a:extLst>
          </p:cNvPr>
          <p:cNvGraphicFramePr>
            <a:graphicFrameLocks/>
          </p:cNvGraphicFramePr>
          <p:nvPr/>
        </p:nvGraphicFramePr>
        <p:xfrm>
          <a:off x="1512475" y="1450801"/>
          <a:ext cx="8915400" cy="53085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423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43CF02-F262-7C2B-4433-F2B6300EC1BE}"/>
              </a:ext>
            </a:extLst>
          </p:cNvPr>
          <p:cNvSpPr>
            <a:spLocks noGrp="1"/>
          </p:cNvSpPr>
          <p:nvPr>
            <p:ph type="title"/>
          </p:nvPr>
        </p:nvSpPr>
        <p:spPr>
          <a:xfrm>
            <a:off x="495300" y="18255"/>
            <a:ext cx="10128364" cy="1325563"/>
          </a:xfrm>
        </p:spPr>
        <p:txBody>
          <a:bodyPr/>
          <a:lstStyle/>
          <a:p>
            <a:r>
              <a:rPr lang="en-US" dirty="0"/>
              <a:t>Strategies for a Thriving Illinois</a:t>
            </a:r>
          </a:p>
        </p:txBody>
      </p:sp>
      <p:pic>
        <p:nvPicPr>
          <p:cNvPr id="6" name="Picture 5" descr="A picture containing graphical user interface&#10;&#10;Description automatically generated">
            <a:extLst>
              <a:ext uri="{FF2B5EF4-FFF2-40B4-BE49-F238E27FC236}">
                <a16:creationId xmlns:a16="http://schemas.microsoft.com/office/drawing/2014/main" id="{9A247075-796B-3D1F-E2E8-BF9E191A4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179" y="4590561"/>
            <a:ext cx="4664908" cy="1828800"/>
          </a:xfrm>
          <a:prstGeom prst="rect">
            <a:avLst/>
          </a:prstGeom>
        </p:spPr>
      </p:pic>
      <p:pic>
        <p:nvPicPr>
          <p:cNvPr id="7" name="Picture 6" descr="A picture containing application&#10;&#10;Description automatically generated">
            <a:extLst>
              <a:ext uri="{FF2B5EF4-FFF2-40B4-BE49-F238E27FC236}">
                <a16:creationId xmlns:a16="http://schemas.microsoft.com/office/drawing/2014/main" id="{676C4FB1-9EAA-AE17-7F70-18E470315D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3787" y="3179618"/>
            <a:ext cx="4464425" cy="1828800"/>
          </a:xfrm>
          <a:prstGeom prst="rect">
            <a:avLst/>
          </a:prstGeom>
          <a:ln>
            <a:noFill/>
          </a:ln>
        </p:spPr>
      </p:pic>
      <p:pic>
        <p:nvPicPr>
          <p:cNvPr id="9" name="Picture 8" descr="A picture containing graphical user interface&#10;&#10;Description automatically generated">
            <a:extLst>
              <a:ext uri="{FF2B5EF4-FFF2-40B4-BE49-F238E27FC236}">
                <a16:creationId xmlns:a16="http://schemas.microsoft.com/office/drawing/2014/main" id="{2947DDD7-4029-8E9F-405F-B37FCD688CF9}"/>
              </a:ext>
            </a:extLst>
          </p:cNvPr>
          <p:cNvPicPr>
            <a:picLocks noChangeAspect="1"/>
          </p:cNvPicPr>
          <p:nvPr/>
        </p:nvPicPr>
        <p:blipFill rotWithShape="1">
          <a:blip r:embed="rId6">
            <a:extLst>
              <a:ext uri="{28A0092B-C50C-407E-A947-70E740481C1C}">
                <a14:useLocalDpi xmlns:a14="http://schemas.microsoft.com/office/drawing/2010/main" val="0"/>
              </a:ext>
            </a:extLst>
          </a:blip>
          <a:srcRect t="5639"/>
          <a:stretch/>
        </p:blipFill>
        <p:spPr>
          <a:xfrm>
            <a:off x="580672" y="1600200"/>
            <a:ext cx="4978810" cy="1828800"/>
          </a:xfrm>
          <a:prstGeom prst="rect">
            <a:avLst/>
          </a:prstGeom>
        </p:spPr>
      </p:pic>
      <p:sp>
        <p:nvSpPr>
          <p:cNvPr id="11" name="Slide Number Placeholder 14">
            <a:extLst>
              <a:ext uri="{FF2B5EF4-FFF2-40B4-BE49-F238E27FC236}">
                <a16:creationId xmlns:a16="http://schemas.microsoft.com/office/drawing/2014/main" id="{54D3FDD7-CF6C-FB6E-F439-AF27757A113F}"/>
              </a:ext>
            </a:extLst>
          </p:cNvPr>
          <p:cNvSpPr>
            <a:spLocks noGrp="1"/>
          </p:cNvSpPr>
          <p:nvPr>
            <p:ph type="sldNum" sz="quarter" idx="12"/>
          </p:nvPr>
        </p:nvSpPr>
        <p:spPr>
          <a:xfrm>
            <a:off x="11574087" y="6419361"/>
            <a:ext cx="487679" cy="31878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8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srgbClr val="015D83"/>
              </a:solidFill>
              <a:effectLst/>
              <a:uLnTx/>
              <a:uFillTx/>
              <a:latin typeface="Tw Cen MT" panose="020B0602020104020603" pitchFamily="34" charset="0"/>
              <a:ea typeface="+mn-ea"/>
              <a:cs typeface="Arial"/>
              <a:sym typeface="Arial"/>
            </a:endParaRPr>
          </a:p>
        </p:txBody>
      </p:sp>
    </p:spTree>
    <p:extLst>
      <p:ext uri="{BB962C8B-B14F-4D97-AF65-F5344CB8AC3E}">
        <p14:creationId xmlns:p14="http://schemas.microsoft.com/office/powerpoint/2010/main" val="2296848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4">
            <a:extLst>
              <a:ext uri="{FF2B5EF4-FFF2-40B4-BE49-F238E27FC236}">
                <a16:creationId xmlns:a16="http://schemas.microsoft.com/office/drawing/2014/main" id="{D2588621-EF37-E565-7108-A5180A1BF5A1}"/>
              </a:ext>
            </a:extLst>
          </p:cNvPr>
          <p:cNvSpPr>
            <a:spLocks noGrp="1"/>
          </p:cNvSpPr>
          <p:nvPr>
            <p:ph type="sldNum" sz="quarter" idx="12"/>
          </p:nvPr>
        </p:nvSpPr>
        <p:spPr>
          <a:xfrm>
            <a:off x="11574087" y="6419361"/>
            <a:ext cx="487679" cy="31878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8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a:ln>
                <a:noFill/>
              </a:ln>
              <a:solidFill>
                <a:srgbClr val="015D83"/>
              </a:solidFill>
              <a:effectLst/>
              <a:uLnTx/>
              <a:uFillTx/>
              <a:latin typeface="Tw Cen MT" panose="020B0602020104020603" pitchFamily="34" charset="0"/>
              <a:ea typeface="+mn-ea"/>
              <a:cs typeface="Arial"/>
              <a:sym typeface="Arial"/>
            </a:endParaRPr>
          </a:p>
        </p:txBody>
      </p:sp>
      <p:sp>
        <p:nvSpPr>
          <p:cNvPr id="12" name="Title 1">
            <a:extLst>
              <a:ext uri="{FF2B5EF4-FFF2-40B4-BE49-F238E27FC236}">
                <a16:creationId xmlns:a16="http://schemas.microsoft.com/office/drawing/2014/main" id="{EE6178EA-C7B5-2C53-AE3E-655CF0F2C5FD}"/>
              </a:ext>
            </a:extLst>
          </p:cNvPr>
          <p:cNvSpPr>
            <a:spLocks noGrp="1"/>
          </p:cNvSpPr>
          <p:nvPr>
            <p:ph type="title"/>
          </p:nvPr>
        </p:nvSpPr>
        <p:spPr>
          <a:xfrm>
            <a:off x="358570" y="9525"/>
            <a:ext cx="10145712" cy="1333500"/>
          </a:xfrm>
        </p:spPr>
        <p:txBody>
          <a:bodyPr>
            <a:normAutofit/>
          </a:bodyPr>
          <a:lstStyle/>
          <a:p>
            <a:r>
              <a:rPr lang="en-US" sz="2800" dirty="0"/>
              <a:t>Sustainability Strategy 4: Build programs to address challenges of “holds” on student accounts</a:t>
            </a:r>
          </a:p>
        </p:txBody>
      </p:sp>
      <p:sp>
        <p:nvSpPr>
          <p:cNvPr id="13" name="TextBox 12">
            <a:extLst>
              <a:ext uri="{FF2B5EF4-FFF2-40B4-BE49-F238E27FC236}">
                <a16:creationId xmlns:a16="http://schemas.microsoft.com/office/drawing/2014/main" id="{72B00C6E-BD1D-2A46-544C-F5A03554FB80}"/>
              </a:ext>
            </a:extLst>
          </p:cNvPr>
          <p:cNvSpPr txBox="1"/>
          <p:nvPr/>
        </p:nvSpPr>
        <p:spPr>
          <a:xfrm>
            <a:off x="646042" y="1560440"/>
            <a:ext cx="11415723"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rPr>
              <a:t>Student Debt Assistance Act (</a:t>
            </a:r>
            <a:r>
              <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hlinkClick r:id="rId3"/>
              </a:rPr>
              <a:t>110 ILCS 66/1</a:t>
            </a:r>
            <a:r>
              <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rPr>
              <a:t> ) prohibits withholding transcript even if student owes a debt</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rPr>
              <a:t>Covers all public universities and community colleges, Private Business and Vocational Schools, and any postsecondary education offered online to someone in Illinois</a:t>
            </a:r>
          </a:p>
          <a:p>
            <a:pPr marL="342900" marR="0" lvl="4"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rPr>
              <a:t>Institution to develop policies for financial or physical hardship withdrawal and how to obtain transcript that has been withheld because of debt</a:t>
            </a:r>
          </a:p>
          <a:p>
            <a:pPr marL="342900" marR="0" lvl="5"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rPr>
              <a:t>Debt sent to collection agency cannot be reported to a credit reporting agency</a:t>
            </a:r>
          </a:p>
          <a:p>
            <a:pPr marL="342900" marR="0" lvl="5"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rPr>
              <a:t>Notice and process for students to file a complaint with the Attorney General’s Office</a:t>
            </a:r>
          </a:p>
          <a:p>
            <a:pPr marL="342900" marR="0" lvl="5"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rPr>
              <a:t>Starting July 1, 2024 institutions report annually IBHE or ICCB</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rPr>
              <a:t>Institutions implement innovative programs to help students with outstanding balances return to school</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rPr>
              <a:t>Chicago State University </a:t>
            </a:r>
            <a:r>
              <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hlinkClick r:id="rId4"/>
              </a:rPr>
              <a:t>Cougar Return</a:t>
            </a:r>
            <a:endPar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rPr>
              <a:t>City Colleges of Chicago </a:t>
            </a:r>
            <a:r>
              <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hlinkClick r:id="rId5"/>
              </a:rPr>
              <a:t>Fresh Start</a:t>
            </a:r>
            <a:endParaRPr kumimoji="0" lang="en-US" sz="2000" b="0" i="0" u="none" strike="noStrike" kern="0" cap="none" spc="0" normalizeH="0" baseline="0" noProof="0">
              <a:ln>
                <a:noFill/>
              </a:ln>
              <a:solidFill>
                <a:srgbClr val="000000"/>
              </a:solidFill>
              <a:effectLst/>
              <a:uLnTx/>
              <a:uFillTx/>
              <a:latin typeface="Tw Cen MT" panose="020B0602020104020603" pitchFamily="34" charset="0"/>
              <a:cs typeface="Arial"/>
              <a:sym typeface="Arial"/>
            </a:endParaRPr>
          </a:p>
        </p:txBody>
      </p:sp>
    </p:spTree>
    <p:extLst>
      <p:ext uri="{BB962C8B-B14F-4D97-AF65-F5344CB8AC3E}">
        <p14:creationId xmlns:p14="http://schemas.microsoft.com/office/powerpoint/2010/main" val="2328686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C45148BB-4940-CB00-48B7-E08C11858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416" y="2743199"/>
            <a:ext cx="5943600" cy="2330090"/>
          </a:xfrm>
          <a:prstGeom prst="rect">
            <a:avLst/>
          </a:prstGeom>
        </p:spPr>
      </p:pic>
      <p:sp>
        <p:nvSpPr>
          <p:cNvPr id="8" name="Slide Number Placeholder 14">
            <a:extLst>
              <a:ext uri="{FF2B5EF4-FFF2-40B4-BE49-F238E27FC236}">
                <a16:creationId xmlns:a16="http://schemas.microsoft.com/office/drawing/2014/main" id="{7381D20D-7BFF-1A5B-A231-9926848C2D3C}"/>
              </a:ext>
            </a:extLst>
          </p:cNvPr>
          <p:cNvSpPr txBox="1">
            <a:spLocks/>
          </p:cNvSpPr>
          <p:nvPr/>
        </p:nvSpPr>
        <p:spPr>
          <a:xfrm>
            <a:off x="390008" y="6363578"/>
            <a:ext cx="365066" cy="240689"/>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4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mn-cs"/>
                <a:sym typeface="Arial"/>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a:ln>
                <a:noFill/>
              </a:ln>
              <a:solidFill>
                <a:srgbClr val="015D83"/>
              </a:solidFill>
              <a:effectLst/>
              <a:uLnTx/>
              <a:uFillTx/>
              <a:latin typeface="Tw Cen MT" panose="020B0602020104020603" pitchFamily="34" charset="0"/>
              <a:ea typeface="+mn-ea"/>
              <a:cs typeface="+mn-cs"/>
              <a:sym typeface="Arial"/>
            </a:endParaRPr>
          </a:p>
        </p:txBody>
      </p:sp>
    </p:spTree>
    <p:extLst>
      <p:ext uri="{BB962C8B-B14F-4D97-AF65-F5344CB8AC3E}">
        <p14:creationId xmlns:p14="http://schemas.microsoft.com/office/powerpoint/2010/main" val="2394558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28EE5D-2870-4B47-7A61-5482FDEBA1D4}"/>
              </a:ext>
            </a:extLst>
          </p:cNvPr>
          <p:cNvSpPr>
            <a:spLocks noGrp="1"/>
          </p:cNvSpPr>
          <p:nvPr>
            <p:ph type="title"/>
          </p:nvPr>
        </p:nvSpPr>
        <p:spPr>
          <a:xfrm>
            <a:off x="636359" y="70386"/>
            <a:ext cx="9700082" cy="1188720"/>
          </a:xfrm>
        </p:spPr>
        <p:txBody>
          <a:bodyPr anchor="ctr" anchorCtr="0">
            <a:noAutofit/>
          </a:bodyPr>
          <a:lstStyle/>
          <a:p>
            <a:r>
              <a:rPr lang="en-US" sz="2800" dirty="0"/>
              <a:t>Growth Strategy 3: Align the state’s economic development and higher ed strategies, ensuring both address historic inequities</a:t>
            </a:r>
          </a:p>
        </p:txBody>
      </p:sp>
      <p:sp>
        <p:nvSpPr>
          <p:cNvPr id="8" name="Footer Placeholder 3">
            <a:extLst>
              <a:ext uri="{FF2B5EF4-FFF2-40B4-BE49-F238E27FC236}">
                <a16:creationId xmlns:a16="http://schemas.microsoft.com/office/drawing/2014/main" id="{520C3C58-8C36-3091-5FFE-32233F2DC4E5}"/>
              </a:ext>
            </a:extLst>
          </p:cNvPr>
          <p:cNvSpPr txBox="1">
            <a:spLocks/>
          </p:cNvSpPr>
          <p:nvPr/>
        </p:nvSpPr>
        <p:spPr>
          <a:xfrm>
            <a:off x="11312264" y="6237640"/>
            <a:ext cx="551354" cy="44963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0"/>
              </a:spcAft>
              <a:buClrTx/>
              <a:buSzTx/>
              <a:buFontTx/>
              <a:buNone/>
              <a:tabLst/>
              <a:defRPr/>
            </a:pPr>
            <a:fld id="{D7B5F5E2-D880-4000-87A0-CFE243211999}" type="slidenum">
              <a:rPr kumimoji="0" lang="en-US"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rPr>
              <a:pPr marL="0" marR="0" lvl="0" indent="0" algn="r" defTabSz="457200" rtl="0" eaLnBrk="1" fontAlgn="auto" latinLnBrk="0" hangingPunct="1">
                <a:lnSpc>
                  <a:spcPct val="90000"/>
                </a:lnSpc>
                <a:spcBef>
                  <a:spcPts val="0"/>
                </a:spcBef>
                <a:spcAft>
                  <a:spcPts val="0"/>
                </a:spcAft>
                <a:buClrTx/>
                <a:buSzTx/>
                <a:buFontTx/>
                <a:buNone/>
                <a:tabLst/>
                <a:defRPr/>
              </a:pPr>
              <a:t>32</a:t>
            </a:fld>
            <a:endParaRPr kumimoji="0" lang="en-US" sz="1600" b="0" i="0" u="none" strike="noStrike" kern="1200" cap="none" spc="0" normalizeH="0" baseline="0" noProof="0">
              <a:ln>
                <a:noFill/>
              </a:ln>
              <a:solidFill>
                <a:prstClr val="black">
                  <a:tint val="75000"/>
                </a:prstClr>
              </a:solidFill>
              <a:effectLst/>
              <a:uLnTx/>
              <a:uFillTx/>
              <a:latin typeface="Tw Cen MT" panose="020B0602020104020603" pitchFamily="34" charset="0"/>
              <a:ea typeface="+mn-ea"/>
              <a:cs typeface="+mn-cs"/>
              <a:sym typeface="Arial"/>
            </a:endParaRPr>
          </a:p>
        </p:txBody>
      </p:sp>
      <p:pic>
        <p:nvPicPr>
          <p:cNvPr id="12" name="Picture 11" descr="Icon&#10;&#10;Description automatically generated">
            <a:extLst>
              <a:ext uri="{FF2B5EF4-FFF2-40B4-BE49-F238E27FC236}">
                <a16:creationId xmlns:a16="http://schemas.microsoft.com/office/drawing/2014/main" id="{C4B3B03A-4713-6ADC-154B-F3D4F84023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0811" y="1649729"/>
            <a:ext cx="1370965" cy="1371600"/>
          </a:xfrm>
          <a:prstGeom prst="rect">
            <a:avLst/>
          </a:prstGeom>
        </p:spPr>
      </p:pic>
      <p:pic>
        <p:nvPicPr>
          <p:cNvPr id="13" name="Picture 12">
            <a:extLst>
              <a:ext uri="{FF2B5EF4-FFF2-40B4-BE49-F238E27FC236}">
                <a16:creationId xmlns:a16="http://schemas.microsoft.com/office/drawing/2014/main" id="{F2851D76-DFD6-B6F1-7E58-00A6065253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50" y="5498550"/>
            <a:ext cx="1240451" cy="1188720"/>
          </a:xfrm>
          <a:prstGeom prst="rect">
            <a:avLst/>
          </a:prstGeom>
        </p:spPr>
      </p:pic>
      <p:sp>
        <p:nvSpPr>
          <p:cNvPr id="14" name="TextBox 13">
            <a:extLst>
              <a:ext uri="{FF2B5EF4-FFF2-40B4-BE49-F238E27FC236}">
                <a16:creationId xmlns:a16="http://schemas.microsoft.com/office/drawing/2014/main" id="{6FA153BC-8F84-4964-77C8-CCF3928F96CB}"/>
              </a:ext>
            </a:extLst>
          </p:cNvPr>
          <p:cNvSpPr txBox="1"/>
          <p:nvPr/>
        </p:nvSpPr>
        <p:spPr>
          <a:xfrm>
            <a:off x="1036675" y="3082809"/>
            <a:ext cx="4449725" cy="2523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Tw Cen MT" panose="020B0602020104020603" pitchFamily="34" charset="0"/>
                <a:cs typeface="Arial"/>
                <a:sym typeface="Arial"/>
              </a:rPr>
              <a:t>Customized training and business solutions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Tw Cen MT" panose="020B0602020104020603" pitchFamily="34" charset="0"/>
                <a:cs typeface="Arial"/>
                <a:sym typeface="Arial"/>
              </a:rPr>
              <a:t>Community colleges have a long background in providing customized training and specialized business solution services to local employers.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Tw Cen MT" panose="020B0602020104020603" pitchFamily="34" charset="0"/>
                <a:cs typeface="Arial"/>
                <a:sym typeface="Arial"/>
              </a:rPr>
              <a:t>Increases innovation and economic development, helping companies upskill their incumbent workforce.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Tw Cen MT" panose="020B0602020104020603" pitchFamily="34" charset="0"/>
              <a:cs typeface="Arial"/>
              <a:sym typeface="Arial"/>
            </a:endParaRPr>
          </a:p>
        </p:txBody>
      </p:sp>
      <p:sp>
        <p:nvSpPr>
          <p:cNvPr id="16" name="TextBox 15">
            <a:extLst>
              <a:ext uri="{FF2B5EF4-FFF2-40B4-BE49-F238E27FC236}">
                <a16:creationId xmlns:a16="http://schemas.microsoft.com/office/drawing/2014/main" id="{3ECAD3C4-3431-290D-8947-9DE7505625B9}"/>
              </a:ext>
            </a:extLst>
          </p:cNvPr>
          <p:cNvSpPr txBox="1"/>
          <p:nvPr/>
        </p:nvSpPr>
        <p:spPr>
          <a:xfrm>
            <a:off x="5932967" y="1400823"/>
            <a:ext cx="5654974" cy="52864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Tw Cen MT" panose="020B0602020104020603" pitchFamily="34" charset="0"/>
                <a:cs typeface="Arial"/>
                <a:sym typeface="Arial"/>
              </a:rPr>
              <a:t> Non-credit workforce training grant for community colleges to: </a:t>
            </a:r>
          </a:p>
          <a:p>
            <a:pPr marL="285750" marR="0" lvl="0" indent="-285750" algn="l" defTabSz="914400" rtl="0" eaLnBrk="1" fontAlgn="auto" latinLnBrk="0" hangingPunct="1">
              <a:lnSpc>
                <a:spcPct val="105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a:ln>
                  <a:noFill/>
                </a:ln>
                <a:solidFill>
                  <a:srgbClr val="000000"/>
                </a:solidFill>
                <a:effectLst/>
                <a:uLnTx/>
                <a:uFillTx/>
                <a:latin typeface="Tw Cen MT" panose="020B0602020104020603" pitchFamily="34" charset="0"/>
                <a:ea typeface="Times New Roman" panose="02020603050405020304" pitchFamily="18" charset="0"/>
                <a:cs typeface="Arial"/>
                <a:sym typeface="Arial"/>
              </a:rPr>
              <a:t>Engage with employers</a:t>
            </a:r>
            <a:r>
              <a:rPr kumimoji="0" lang="en-US" sz="1800" b="0" i="0" u="none" strike="noStrike" kern="0" cap="none" spc="0" normalizeH="0" baseline="0" noProof="0">
                <a:ln>
                  <a:noFill/>
                </a:ln>
                <a:solidFill>
                  <a:srgbClr val="000000"/>
                </a:solidFill>
                <a:effectLst/>
                <a:uLnTx/>
                <a:uFillTx/>
                <a:latin typeface="Tw Cen MT" panose="020B0602020104020603" pitchFamily="34" charset="0"/>
                <a:ea typeface="Times New Roman" panose="02020603050405020304" pitchFamily="18" charset="0"/>
                <a:cs typeface="Arial"/>
                <a:sym typeface="Arial"/>
              </a:rPr>
              <a:t> </a:t>
            </a:r>
            <a:endParaRPr kumimoji="0" lang="en-US" sz="1800" b="0" i="0" u="none" strike="noStrike" kern="0" cap="none" spc="0" normalizeH="0" baseline="0" noProof="0">
              <a:ln>
                <a:noFill/>
              </a:ln>
              <a:solidFill>
                <a:srgbClr val="000000"/>
              </a:solidFill>
              <a:effectLst/>
              <a:uLnTx/>
              <a:uFillTx/>
              <a:latin typeface="Tw Cen MT" panose="020B0602020104020603" pitchFamily="34" charset="0"/>
              <a:ea typeface="Calibri" panose="020F0502020204030204" pitchFamily="34" charset="0"/>
              <a:cs typeface="Arial"/>
              <a:sym typeface="Arial"/>
            </a:endParaRPr>
          </a:p>
          <a:p>
            <a:pPr marL="285750" marR="0" lvl="0" indent="-285750" algn="just" defTabSz="914400" rtl="0" eaLnBrk="1" fontAlgn="auto" latinLnBrk="0" hangingPunct="1">
              <a:lnSpc>
                <a:spcPct val="105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a:ln>
                  <a:noFill/>
                </a:ln>
                <a:solidFill>
                  <a:srgbClr val="000000"/>
                </a:solidFill>
                <a:effectLst/>
                <a:uLnTx/>
                <a:uFillTx/>
                <a:latin typeface="Tw Cen MT" panose="020B0602020104020603" pitchFamily="34" charset="0"/>
                <a:ea typeface="Times New Roman" panose="02020603050405020304" pitchFamily="18" charset="0"/>
                <a:cs typeface="Arial"/>
                <a:sym typeface="Arial"/>
              </a:rPr>
              <a:t>Develop curriculum and deliver non-credit customized training</a:t>
            </a:r>
            <a:r>
              <a:rPr kumimoji="0" lang="en-US" sz="1800" b="0" i="0" u="none" strike="noStrike" kern="0" cap="none" spc="0" normalizeH="0" baseline="0" noProof="0">
                <a:ln>
                  <a:noFill/>
                </a:ln>
                <a:solidFill>
                  <a:srgbClr val="000000"/>
                </a:solidFill>
                <a:effectLst/>
                <a:uLnTx/>
                <a:uFillTx/>
                <a:latin typeface="Tw Cen MT" panose="020B0602020104020603" pitchFamily="34" charset="0"/>
                <a:ea typeface="Times New Roman" panose="02020603050405020304" pitchFamily="18" charset="0"/>
                <a:cs typeface="Arial"/>
                <a:sym typeface="Arial"/>
              </a:rPr>
              <a:t> to prepare individuals with specific technical skills</a:t>
            </a:r>
            <a:endParaRPr kumimoji="0" lang="en-US" sz="1800" b="0" i="0" u="none" strike="noStrike" kern="0" cap="none" spc="0" normalizeH="0" baseline="0" noProof="0">
              <a:ln>
                <a:noFill/>
              </a:ln>
              <a:solidFill>
                <a:srgbClr val="000000"/>
              </a:solidFill>
              <a:effectLst/>
              <a:uLnTx/>
              <a:uFillTx/>
              <a:latin typeface="Tw Cen MT" panose="020B0602020104020603" pitchFamily="34" charset="0"/>
              <a:ea typeface="Calibri" panose="020F0502020204030204" pitchFamily="34" charset="0"/>
              <a:cs typeface="Arial"/>
              <a:sym typeface="Arial"/>
            </a:endParaRPr>
          </a:p>
          <a:p>
            <a:pPr marL="285750" marR="0" lvl="0" indent="-285750" algn="just" defTabSz="914400" rtl="0" eaLnBrk="1" fontAlgn="auto" latinLnBrk="0" hangingPunct="1">
              <a:lnSpc>
                <a:spcPct val="105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a:ln>
                  <a:noFill/>
                </a:ln>
                <a:solidFill>
                  <a:srgbClr val="000000"/>
                </a:solidFill>
                <a:effectLst/>
                <a:uLnTx/>
                <a:uFillTx/>
                <a:latin typeface="Tw Cen MT" panose="020B0602020104020603" pitchFamily="34" charset="0"/>
                <a:ea typeface="Times New Roman" panose="02020603050405020304" pitchFamily="18" charset="0"/>
                <a:cs typeface="Arial"/>
                <a:sym typeface="Arial"/>
              </a:rPr>
              <a:t>Partner with employers to conduct skill assessment</a:t>
            </a:r>
            <a:r>
              <a:rPr kumimoji="0" lang="en-US" sz="1800" b="0" i="0" u="none" strike="noStrike" kern="0" cap="none" spc="0" normalizeH="0" baseline="0" noProof="0">
                <a:ln>
                  <a:noFill/>
                </a:ln>
                <a:solidFill>
                  <a:srgbClr val="000000"/>
                </a:solidFill>
                <a:effectLst/>
                <a:uLnTx/>
                <a:uFillTx/>
                <a:latin typeface="Tw Cen MT" panose="020B0602020104020603" pitchFamily="34" charset="0"/>
                <a:ea typeface="Times New Roman" panose="02020603050405020304" pitchFamily="18" charset="0"/>
                <a:cs typeface="Arial"/>
                <a:sym typeface="Arial"/>
              </a:rPr>
              <a:t> of employees. </a:t>
            </a:r>
          </a:p>
          <a:p>
            <a:pPr marL="285750" marR="0" lvl="0" indent="-285750" algn="just" defTabSz="914400" rtl="0" eaLnBrk="1" fontAlgn="auto" latinLnBrk="0" hangingPunct="1">
              <a:lnSpc>
                <a:spcPct val="105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a:ln>
                  <a:noFill/>
                </a:ln>
                <a:solidFill>
                  <a:srgbClr val="000000"/>
                </a:solidFill>
                <a:effectLst/>
                <a:uLnTx/>
                <a:uFillTx/>
                <a:latin typeface="Tw Cen MT" panose="020B0602020104020603" pitchFamily="34" charset="0"/>
                <a:ea typeface="Times New Roman" panose="02020603050405020304" pitchFamily="18" charset="0"/>
                <a:cs typeface="Arial"/>
                <a:sym typeface="Arial"/>
              </a:rPr>
              <a:t>Deliver essential employability skill development</a:t>
            </a:r>
            <a:r>
              <a:rPr kumimoji="0" lang="en-US" sz="1800" b="0" i="0" u="none" strike="noStrike" kern="0" cap="none" spc="0" normalizeH="0" baseline="0" noProof="0">
                <a:ln>
                  <a:noFill/>
                </a:ln>
                <a:solidFill>
                  <a:srgbClr val="000000"/>
                </a:solidFill>
                <a:effectLst/>
                <a:uLnTx/>
                <a:uFillTx/>
                <a:latin typeface="Tw Cen MT" panose="020B0602020104020603" pitchFamily="34" charset="0"/>
                <a:ea typeface="Times New Roman" panose="02020603050405020304" pitchFamily="18" charset="0"/>
                <a:cs typeface="Arial"/>
                <a:sym typeface="Arial"/>
              </a:rPr>
              <a:t> </a:t>
            </a:r>
            <a:r>
              <a:rPr kumimoji="0" lang="en-US" sz="1800" b="1" i="0" u="none" strike="noStrike" kern="0" cap="none" spc="0" normalizeH="0" baseline="0" noProof="0">
                <a:ln>
                  <a:noFill/>
                </a:ln>
                <a:solidFill>
                  <a:srgbClr val="000000"/>
                </a:solidFill>
                <a:effectLst/>
                <a:uLnTx/>
                <a:uFillTx/>
                <a:latin typeface="Tw Cen MT" panose="020B0602020104020603" pitchFamily="34" charset="0"/>
                <a:ea typeface="Times New Roman" panose="02020603050405020304" pitchFamily="18" charset="0"/>
                <a:cs typeface="Arial"/>
                <a:sym typeface="Arial"/>
              </a:rPr>
              <a:t>workshops</a:t>
            </a:r>
            <a:r>
              <a:rPr kumimoji="0" lang="en-US" sz="1800" b="0" i="0" u="none" strike="noStrike" kern="0" cap="none" spc="0" normalizeH="0" baseline="0" noProof="0">
                <a:ln>
                  <a:noFill/>
                </a:ln>
                <a:solidFill>
                  <a:srgbClr val="000000"/>
                </a:solidFill>
                <a:effectLst/>
                <a:uLnTx/>
                <a:uFillTx/>
                <a:latin typeface="Tw Cen MT" panose="020B0602020104020603" pitchFamily="34" charset="0"/>
                <a:ea typeface="Times New Roman" panose="02020603050405020304" pitchFamily="18" charset="0"/>
                <a:cs typeface="Arial"/>
                <a:sym typeface="Arial"/>
              </a:rPr>
              <a:t> for employees to ensure individuals are successful in the workplace. </a:t>
            </a:r>
            <a:endParaRPr kumimoji="0" lang="en-US" sz="1800" b="0" i="0" u="none" strike="noStrike" kern="0" cap="none" spc="0" normalizeH="0" baseline="0" noProof="0">
              <a:ln>
                <a:noFill/>
              </a:ln>
              <a:solidFill>
                <a:srgbClr val="000000"/>
              </a:solidFill>
              <a:effectLst/>
              <a:uLnTx/>
              <a:uFillTx/>
              <a:latin typeface="Tw Cen MT" panose="020B0602020104020603" pitchFamily="34" charset="0"/>
              <a:ea typeface="Calibri" panose="020F0502020204030204" pitchFamily="34" charset="0"/>
              <a:cs typeface="Arial"/>
              <a:sym typeface="Arial"/>
            </a:endParaRPr>
          </a:p>
          <a:p>
            <a:pPr marL="285750" marR="0" lvl="0" indent="-285750" algn="just" defTabSz="914400" rtl="0" eaLnBrk="1" fontAlgn="auto" latinLnBrk="0" hangingPunct="1">
              <a:lnSpc>
                <a:spcPct val="105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a:ln>
                  <a:noFill/>
                </a:ln>
                <a:solidFill>
                  <a:srgbClr val="000000"/>
                </a:solidFill>
                <a:effectLst/>
                <a:uLnTx/>
                <a:uFillTx/>
                <a:latin typeface="Tw Cen MT" panose="020B0602020104020603" pitchFamily="34" charset="0"/>
                <a:ea typeface="Times New Roman" panose="02020603050405020304" pitchFamily="18" charset="0"/>
                <a:cs typeface="Arial"/>
                <a:sym typeface="Arial"/>
              </a:rPr>
              <a:t>Conduct professional development</a:t>
            </a:r>
            <a:r>
              <a:rPr kumimoji="0" lang="en-US" sz="1800" b="0" i="0" u="none" strike="noStrike" kern="0" cap="none" spc="0" normalizeH="0" baseline="0" noProof="0">
                <a:ln>
                  <a:noFill/>
                </a:ln>
                <a:solidFill>
                  <a:srgbClr val="000000"/>
                </a:solidFill>
                <a:effectLst/>
                <a:uLnTx/>
                <a:uFillTx/>
                <a:latin typeface="Tw Cen MT" panose="020B0602020104020603" pitchFamily="34" charset="0"/>
                <a:ea typeface="Times New Roman" panose="02020603050405020304" pitchFamily="18" charset="0"/>
                <a:cs typeface="Arial"/>
                <a:sym typeface="Arial"/>
              </a:rPr>
              <a:t> training for employees for staff development, retention, and improved workplace culture. </a:t>
            </a:r>
            <a:endParaRPr kumimoji="0" lang="en-US" sz="1800" b="0" i="0" u="none" strike="noStrike" kern="0" cap="none" spc="0" normalizeH="0" baseline="0" noProof="0">
              <a:ln>
                <a:noFill/>
              </a:ln>
              <a:solidFill>
                <a:srgbClr val="000000"/>
              </a:solidFill>
              <a:effectLst/>
              <a:uLnTx/>
              <a:uFillTx/>
              <a:latin typeface="Tw Cen MT" panose="020B0602020104020603" pitchFamily="34" charset="0"/>
              <a:ea typeface="Calibri" panose="020F0502020204030204" pitchFamily="34" charset="0"/>
              <a:cs typeface="Arial"/>
              <a:sym typeface="Arial"/>
            </a:endParaRPr>
          </a:p>
          <a:p>
            <a:pPr marL="285750" marR="0" lvl="0" indent="-285750" algn="just" defTabSz="914400" rtl="0" eaLnBrk="1" fontAlgn="auto" latinLnBrk="0" hangingPunct="1">
              <a:lnSpc>
                <a:spcPct val="105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a:ln>
                  <a:noFill/>
                </a:ln>
                <a:solidFill>
                  <a:srgbClr val="000000"/>
                </a:solidFill>
                <a:effectLst/>
                <a:uLnTx/>
                <a:uFillTx/>
                <a:latin typeface="Tw Cen MT" panose="020B0602020104020603" pitchFamily="34" charset="0"/>
                <a:ea typeface="Times New Roman" panose="02020603050405020304" pitchFamily="18" charset="0"/>
                <a:cs typeface="Arial"/>
                <a:sym typeface="Arial"/>
              </a:rPr>
              <a:t>Provide other business solutions</a:t>
            </a:r>
            <a:r>
              <a:rPr kumimoji="0" lang="en-US" sz="1800" b="0" i="0" u="none" strike="noStrike" kern="0" cap="none" spc="0" normalizeH="0" baseline="0" noProof="0">
                <a:ln>
                  <a:noFill/>
                </a:ln>
                <a:solidFill>
                  <a:srgbClr val="000000"/>
                </a:solidFill>
                <a:effectLst/>
                <a:uLnTx/>
                <a:uFillTx/>
                <a:latin typeface="Tw Cen MT" panose="020B0602020104020603" pitchFamily="34" charset="0"/>
                <a:ea typeface="Times New Roman" panose="02020603050405020304" pitchFamily="18" charset="0"/>
                <a:cs typeface="Arial"/>
                <a:sym typeface="Arial"/>
              </a:rPr>
              <a:t> to increase efficiency and competitiveness. </a:t>
            </a:r>
            <a:endParaRPr kumimoji="0" lang="en-US" sz="1800" b="0" i="0" u="none" strike="noStrike" kern="0" cap="none" spc="0" normalizeH="0" baseline="0" noProof="0">
              <a:ln>
                <a:noFill/>
              </a:ln>
              <a:solidFill>
                <a:srgbClr val="000000"/>
              </a:solidFill>
              <a:effectLst/>
              <a:uLnTx/>
              <a:uFillTx/>
              <a:latin typeface="Tw Cen MT" panose="020B0602020104020603" pitchFamily="34" charset="0"/>
              <a:ea typeface="Calibri" panose="020F0502020204030204" pitchFamily="34" charset="0"/>
              <a:cs typeface="Arial"/>
              <a:sym typeface="Arial"/>
            </a:endParaRPr>
          </a:p>
          <a:p>
            <a:pPr marL="285750" marR="0" lvl="0" indent="-285750" algn="just" defTabSz="914400" rtl="0" eaLnBrk="1" fontAlgn="auto" latinLnBrk="0" hangingPunct="1">
              <a:lnSpc>
                <a:spcPct val="105000"/>
              </a:lnSpc>
              <a:spcBef>
                <a:spcPts val="0"/>
              </a:spcBef>
              <a:spcAft>
                <a:spcPts val="800"/>
              </a:spcAft>
              <a:buClr>
                <a:srgbClr val="000000"/>
              </a:buClr>
              <a:buSzTx/>
              <a:buFont typeface="Arial" panose="020B0604020202020204" pitchFamily="34" charset="0"/>
              <a:buChar char="•"/>
              <a:tabLst/>
              <a:defRPr/>
            </a:pPr>
            <a:r>
              <a:rPr kumimoji="0" lang="en-US" sz="1800" b="1" i="0" u="none" strike="noStrike" kern="0" cap="none" spc="0" normalizeH="0" baseline="0" noProof="0">
                <a:ln>
                  <a:noFill/>
                </a:ln>
                <a:solidFill>
                  <a:srgbClr val="000000"/>
                </a:solidFill>
                <a:effectLst/>
                <a:uLnTx/>
                <a:uFillTx/>
                <a:latin typeface="Tw Cen MT" panose="020B0602020104020603" pitchFamily="34" charset="0"/>
                <a:ea typeface="Times New Roman" panose="02020603050405020304" pitchFamily="18" charset="0"/>
                <a:cs typeface="Arial"/>
                <a:sym typeface="Arial"/>
              </a:rPr>
              <a:t>Provide supports to students</a:t>
            </a:r>
            <a:r>
              <a:rPr kumimoji="0" lang="en-US" sz="1800" b="0" i="0" u="none" strike="noStrike" kern="0" cap="none" spc="0" normalizeH="0" baseline="0" noProof="0">
                <a:ln>
                  <a:noFill/>
                </a:ln>
                <a:solidFill>
                  <a:srgbClr val="000000"/>
                </a:solidFill>
                <a:effectLst/>
                <a:uLnTx/>
                <a:uFillTx/>
                <a:latin typeface="Tw Cen MT" panose="020B0602020104020603" pitchFamily="34" charset="0"/>
                <a:ea typeface="Times New Roman" panose="02020603050405020304" pitchFamily="18" charset="0"/>
                <a:cs typeface="Arial"/>
                <a:sym typeface="Arial"/>
              </a:rPr>
              <a:t> through coordination with workforce partners</a:t>
            </a:r>
            <a:endParaRPr kumimoji="0" lang="en-US" sz="1800" b="0" i="0" u="none" strike="noStrike" kern="0" cap="none" spc="0" normalizeH="0" baseline="0" noProof="0">
              <a:ln>
                <a:noFill/>
              </a:ln>
              <a:solidFill>
                <a:srgbClr val="000000"/>
              </a:solidFill>
              <a:effectLst/>
              <a:uLnTx/>
              <a:uFillTx/>
              <a:latin typeface="Tw Cen MT" panose="020B0602020104020603" pitchFamily="34" charset="0"/>
              <a:cs typeface="Arial"/>
              <a:sym typeface="Arial"/>
            </a:endParaRPr>
          </a:p>
        </p:txBody>
      </p:sp>
      <p:sp>
        <p:nvSpPr>
          <p:cNvPr id="17" name="TextBox 16">
            <a:extLst>
              <a:ext uri="{FF2B5EF4-FFF2-40B4-BE49-F238E27FC236}">
                <a16:creationId xmlns:a16="http://schemas.microsoft.com/office/drawing/2014/main" id="{543C3756-DEB9-5063-75A2-E0FECE6FCF07}"/>
              </a:ext>
            </a:extLst>
          </p:cNvPr>
          <p:cNvSpPr txBox="1"/>
          <p:nvPr/>
        </p:nvSpPr>
        <p:spPr>
          <a:xfrm>
            <a:off x="1036674" y="1695791"/>
            <a:ext cx="23022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216E86"/>
                </a:solidFill>
                <a:effectLst/>
                <a:uLnTx/>
                <a:uFillTx/>
                <a:latin typeface="Tw Cen MT" panose="020B0602020104020603" pitchFamily="34" charset="0"/>
                <a:cs typeface="Arial"/>
                <a:sym typeface="Arial"/>
              </a:rPr>
              <a:t>New Non-Credit Workforce Training Grant</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08322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7" name="Google Shape;228;p31">
            <a:extLst>
              <a:ext uri="{FF2B5EF4-FFF2-40B4-BE49-F238E27FC236}">
                <a16:creationId xmlns:a16="http://schemas.microsoft.com/office/drawing/2014/main" id="{AE8378A6-61B2-6AC4-2F3D-D661916CF8DE}"/>
              </a:ext>
            </a:extLst>
          </p:cNvPr>
          <p:cNvSpPr txBox="1">
            <a:spLocks noGrp="1"/>
          </p:cNvSpPr>
          <p:nvPr>
            <p:ph type="title"/>
          </p:nvPr>
        </p:nvSpPr>
        <p:spPr>
          <a:xfrm>
            <a:off x="167311" y="3860"/>
            <a:ext cx="10368167" cy="1401416"/>
          </a:xfrm>
          <a:prstGeom prst="rect">
            <a:avLst/>
          </a:prstGeom>
          <a:noFill/>
          <a:ln>
            <a:noFill/>
          </a:ln>
        </p:spPr>
        <p:txBody>
          <a:bodyPr spcFirstLastPara="1" vert="horz" wrap="square" lIns="121900" tIns="121900" rIns="121900" bIns="121900" rtlCol="0" anchor="t" anchorCtr="0">
            <a:noAutofit/>
          </a:bodyPr>
          <a:lstStyle/>
          <a:p>
            <a:pPr algn="l">
              <a:lnSpc>
                <a:spcPct val="100000"/>
              </a:lnSpc>
              <a:spcBef>
                <a:spcPts val="0"/>
              </a:spcBef>
              <a:buSzPts val="1400"/>
            </a:pPr>
            <a:r>
              <a:rPr lang="en-US" sz="2800" dirty="0">
                <a:sym typeface="Arial"/>
              </a:rPr>
              <a:t>Growth Strategy 5:  Establish a consortium of public universities and community colleges to better serve the incumbent early childhood workforce</a:t>
            </a:r>
          </a:p>
        </p:txBody>
      </p:sp>
      <p:pic>
        <p:nvPicPr>
          <p:cNvPr id="8" name="Picture 7">
            <a:extLst>
              <a:ext uri="{FF2B5EF4-FFF2-40B4-BE49-F238E27FC236}">
                <a16:creationId xmlns:a16="http://schemas.microsoft.com/office/drawing/2014/main" id="{53F49FDE-0034-EB0B-3D68-2171686D1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22" y="1968500"/>
            <a:ext cx="4833849" cy="3673940"/>
          </a:xfrm>
          <a:prstGeom prst="rect">
            <a:avLst/>
          </a:prstGeom>
        </p:spPr>
      </p:pic>
      <p:sp>
        <p:nvSpPr>
          <p:cNvPr id="9" name="Google Shape;229;p31">
            <a:extLst>
              <a:ext uri="{FF2B5EF4-FFF2-40B4-BE49-F238E27FC236}">
                <a16:creationId xmlns:a16="http://schemas.microsoft.com/office/drawing/2014/main" id="{863D36C6-4CA5-BD7C-CDED-203B92F9C431}"/>
              </a:ext>
            </a:extLst>
          </p:cNvPr>
          <p:cNvSpPr txBox="1"/>
          <p:nvPr/>
        </p:nvSpPr>
        <p:spPr>
          <a:xfrm>
            <a:off x="5294670" y="1511544"/>
            <a:ext cx="6897330" cy="5381352"/>
          </a:xfrm>
          <a:prstGeom prst="rect">
            <a:avLst/>
          </a:prstGeom>
          <a:noFill/>
          <a:ln>
            <a:noFill/>
          </a:ln>
        </p:spPr>
        <p:txBody>
          <a:bodyPr spcFirstLastPara="1" wrap="square" lIns="91440" tIns="45720" rIns="91440" bIns="45720"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endParaRPr>
          </a:p>
          <a:p>
            <a:pPr marL="2171700" marR="0" lvl="4"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rPr>
              <a:t>Streamline degree</a:t>
            </a: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rPr>
              <a:t> completion for workforce</a:t>
            </a:r>
          </a:p>
          <a:p>
            <a:pPr marL="2171700" marR="0" lvl="4"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endParaRPr>
          </a:p>
          <a:p>
            <a:pPr marL="2171700" marR="0" lvl="4"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rPr>
              <a:t>Students can take </a:t>
            </a:r>
            <a:r>
              <a:rPr kumimoji="0" lang="en-US"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rPr>
              <a:t>coursework at multiple consortium institutions</a:t>
            </a: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rPr>
              <a:t>  </a:t>
            </a:r>
          </a:p>
          <a:p>
            <a:pPr marL="2171700" marR="0" lvl="4"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endParaRPr>
          </a:p>
          <a:p>
            <a:pPr marL="2171700" marR="0" lvl="4"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rPr>
              <a:t>Community colleges degrees transfer in their entirety</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endParaRPr>
          </a:p>
          <a:p>
            <a:pPr marL="347472" marR="0" lvl="1" indent="-347472" algn="l" defTabSz="1219170" rtl="0" eaLnBrk="1" fontAlgn="auto" latinLnBrk="0" hangingPunct="1">
              <a:lnSpc>
                <a:spcPct val="90000"/>
              </a:lnSpc>
              <a:spcBef>
                <a:spcPts val="1000"/>
              </a:spcBef>
              <a:spcAft>
                <a:spcPts val="0"/>
              </a:spcAft>
              <a:buClr>
                <a:srgbClr val="333333"/>
              </a:buClr>
              <a:buSzPct val="100000"/>
              <a:buFont typeface="Arial" panose="020B0604020202020204" pitchFamily="34" charset="0"/>
              <a:buChar char="•"/>
              <a:tabLst/>
              <a:defRPr/>
            </a:pPr>
            <a:r>
              <a:rPr kumimoji="0" lang="en-US" sz="2000" b="1" i="0" u="none" strike="noStrike" kern="0" cap="none" spc="0" normalizeH="0" baseline="0" noProof="0" dirty="0">
                <a:ln>
                  <a:noFill/>
                </a:ln>
                <a:solidFill>
                  <a:srgbClr val="000000"/>
                </a:solidFill>
                <a:effectLst/>
                <a:uLnTx/>
                <a:uFillTx/>
                <a:latin typeface="Tw Cen MT" panose="020B0602020104020603" pitchFamily="34" charset="0"/>
                <a:ea typeface="Calibri"/>
                <a:cs typeface="Calibri"/>
                <a:sym typeface="Calibri"/>
              </a:rPr>
              <a:t>Navigators </a:t>
            </a:r>
            <a:r>
              <a:rPr kumimoji="0" lang="en-US" sz="2000" b="0" i="0" u="none" strike="noStrike" kern="0" cap="none" spc="0" normalizeH="0" baseline="0" noProof="0" dirty="0">
                <a:ln>
                  <a:noFill/>
                </a:ln>
                <a:solidFill>
                  <a:srgbClr val="000000"/>
                </a:solidFill>
                <a:effectLst/>
                <a:uLnTx/>
                <a:uFillTx/>
                <a:latin typeface="Tw Cen MT" panose="020B0602020104020603" pitchFamily="34" charset="0"/>
                <a:ea typeface="Calibri"/>
                <a:cs typeface="Calibri"/>
                <a:sym typeface="Calibri"/>
              </a:rPr>
              <a:t>provide personalized assistance for application and financial aid and connection to Coach  </a:t>
            </a:r>
          </a:p>
          <a:p>
            <a:pPr marL="347472" marR="0" lvl="1" indent="-347472" algn="l" defTabSz="1219170" rtl="0" eaLnBrk="1" fontAlgn="auto" latinLnBrk="0" hangingPunct="1">
              <a:lnSpc>
                <a:spcPct val="90000"/>
              </a:lnSpc>
              <a:spcBef>
                <a:spcPts val="1000"/>
              </a:spcBef>
              <a:spcAft>
                <a:spcPts val="0"/>
              </a:spcAft>
              <a:buClr>
                <a:srgbClr val="333333"/>
              </a:buClr>
              <a:buSzPct val="100000"/>
              <a:buFont typeface="Arial" panose="020B0604020202020204" pitchFamily="34" charset="0"/>
              <a:buChar char="•"/>
              <a:tabLst/>
              <a:defRPr/>
            </a:pPr>
            <a:r>
              <a:rPr kumimoji="0" lang="en-US" sz="2000" b="1" i="0" u="none" strike="noStrike" kern="0" cap="none" spc="0" normalizeH="0" baseline="0" noProof="0" dirty="0">
                <a:ln>
                  <a:noFill/>
                </a:ln>
                <a:solidFill>
                  <a:srgbClr val="000000"/>
                </a:solidFill>
                <a:effectLst/>
                <a:uLnTx/>
                <a:uFillTx/>
                <a:latin typeface="Tw Cen MT" panose="020B0602020104020603" pitchFamily="34" charset="0"/>
                <a:ea typeface="Calibri"/>
                <a:cs typeface="Calibri"/>
                <a:sym typeface="Calibri"/>
              </a:rPr>
              <a:t>Coaches and Mentors </a:t>
            </a:r>
            <a:r>
              <a:rPr kumimoji="0" lang="en-US" sz="2000" b="0" i="0" u="none" strike="noStrike" kern="0" cap="none" spc="0" normalizeH="0" baseline="0" noProof="0" dirty="0">
                <a:ln>
                  <a:noFill/>
                </a:ln>
                <a:solidFill>
                  <a:srgbClr val="000000"/>
                </a:solidFill>
                <a:effectLst/>
                <a:uLnTx/>
                <a:uFillTx/>
                <a:latin typeface="Tw Cen MT" panose="020B0602020104020603" pitchFamily="34" charset="0"/>
                <a:ea typeface="Calibri"/>
                <a:cs typeface="Calibri"/>
                <a:sym typeface="Calibri"/>
              </a:rPr>
              <a:t>support students to persist and complete their studies</a:t>
            </a:r>
          </a:p>
          <a:p>
            <a:pPr marL="347472" marR="0" lvl="0" indent="-347472" algn="l" defTabSz="1219170" rtl="0" eaLnBrk="1" fontAlgn="auto" latinLnBrk="0" hangingPunct="1">
              <a:lnSpc>
                <a:spcPct val="90000"/>
              </a:lnSpc>
              <a:spcBef>
                <a:spcPts val="1000"/>
              </a:spcBef>
              <a:spcAft>
                <a:spcPts val="0"/>
              </a:spcAft>
              <a:buClr>
                <a:srgbClr val="333333"/>
              </a:buClr>
              <a:buSzPct val="100000"/>
              <a:buFont typeface="Arial" panose="020B0604020202020204" pitchFamily="34" charset="0"/>
              <a:buChar char="•"/>
              <a:tabLst/>
              <a:defRPr/>
            </a:pPr>
            <a:r>
              <a:rPr kumimoji="0" lang="en-US" sz="2000" b="1" i="0" u="none" strike="noStrike" kern="0" cap="none" spc="0" normalizeH="0" baseline="0" noProof="0" dirty="0">
                <a:ln>
                  <a:noFill/>
                </a:ln>
                <a:solidFill>
                  <a:srgbClr val="000000"/>
                </a:solidFill>
                <a:effectLst/>
                <a:uLnTx/>
                <a:uFillTx/>
                <a:latin typeface="Tw Cen MT" panose="020B0602020104020603" pitchFamily="34" charset="0"/>
                <a:ea typeface="Calibri"/>
                <a:cs typeface="Calibri"/>
                <a:sym typeface="Calibri"/>
              </a:rPr>
              <a:t>Scholarships for students and funding for institutions</a:t>
            </a:r>
          </a:p>
          <a:p>
            <a:pPr marL="347472" marR="0" lvl="0" indent="-347472" algn="l" defTabSz="1219170" rtl="0" eaLnBrk="1" fontAlgn="auto" latinLnBrk="0" hangingPunct="1">
              <a:lnSpc>
                <a:spcPct val="90000"/>
              </a:lnSpc>
              <a:spcBef>
                <a:spcPts val="1000"/>
              </a:spcBef>
              <a:spcAft>
                <a:spcPts val="0"/>
              </a:spcAft>
              <a:buClr>
                <a:srgbClr val="333333"/>
              </a:buClr>
              <a:buSzPct val="100000"/>
              <a:buFont typeface="Arial" panose="020B0604020202020204" pitchFamily="34" charset="0"/>
              <a:buChar char="•"/>
              <a:tabLst/>
              <a:defRPr/>
            </a:pPr>
            <a:r>
              <a:rPr kumimoji="0" lang="en-US" sz="2000" b="1" i="0" u="none" strike="noStrike" kern="0" cap="none" spc="0" normalizeH="0" baseline="0" noProof="0" dirty="0">
                <a:ln>
                  <a:noFill/>
                </a:ln>
                <a:solidFill>
                  <a:srgbClr val="000000"/>
                </a:solidFill>
                <a:effectLst/>
                <a:uLnTx/>
                <a:uFillTx/>
                <a:latin typeface="Tw Cen MT" panose="020B0602020104020603" pitchFamily="34" charset="0"/>
                <a:ea typeface="Calibri"/>
                <a:cs typeface="Calibri"/>
                <a:sym typeface="Calibri"/>
              </a:rPr>
              <a:t>Enrollment increased 22% from 4,825 to 5,887</a:t>
            </a:r>
            <a:endParaRPr kumimoji="0" lang="en-US" sz="2000" b="0" i="0" u="none" strike="noStrike" kern="0" cap="none" spc="0" normalizeH="0" baseline="0" noProof="0" dirty="0">
              <a:ln>
                <a:noFill/>
              </a:ln>
              <a:solidFill>
                <a:srgbClr val="000000"/>
              </a:solidFill>
              <a:effectLst/>
              <a:uLnTx/>
              <a:uFillTx/>
              <a:latin typeface="Tw Cen MT" panose="020B0602020104020603" pitchFamily="34" charset="0"/>
              <a:ea typeface="Calibri"/>
              <a:cs typeface="Calibri"/>
              <a:sym typeface="Calibri"/>
            </a:endParaRPr>
          </a:p>
          <a:p>
            <a:pPr marL="347472" marR="0" lvl="0" indent="-347472" algn="l" defTabSz="1219170" rtl="0" eaLnBrk="1" fontAlgn="auto" latinLnBrk="0" hangingPunct="1">
              <a:lnSpc>
                <a:spcPct val="90000"/>
              </a:lnSpc>
              <a:spcBef>
                <a:spcPts val="1000"/>
              </a:spcBef>
              <a:spcAft>
                <a:spcPts val="0"/>
              </a:spcAft>
              <a:buClr>
                <a:srgbClr val="333333"/>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rPr>
              <a:t>Embodied in </a:t>
            </a: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hlinkClick r:id="rId4"/>
              </a:rPr>
              <a:t>110 ILCS 28/</a:t>
            </a:r>
            <a:endParaRPr kumimoji="0" lang="en-US" sz="2000" b="0" i="0" u="none" strike="noStrike" kern="1200" cap="none" spc="0" normalizeH="0" baseline="0" noProof="0" dirty="0">
              <a:ln>
                <a:noFill/>
              </a:ln>
              <a:solidFill>
                <a:srgbClr val="115E85"/>
              </a:solidFill>
              <a:effectLst/>
              <a:uLnTx/>
              <a:uFillTx/>
              <a:latin typeface="Tw Cen MT" panose="020B0602020104020603" pitchFamily="34" charset="0"/>
              <a:ea typeface="+mn-ea"/>
              <a:cs typeface="Arial"/>
              <a:sym typeface="Arial"/>
            </a:endParaRPr>
          </a:p>
          <a:p>
            <a:pPr marL="457200" marR="0" lvl="1" indent="0" algn="l" defTabSz="1219170" rtl="0" eaLnBrk="1" fontAlgn="auto" latinLnBrk="0" hangingPunct="1">
              <a:lnSpc>
                <a:spcPct val="90000"/>
              </a:lnSpc>
              <a:spcBef>
                <a:spcPts val="1000"/>
              </a:spcBef>
              <a:spcAft>
                <a:spcPts val="0"/>
              </a:spcAft>
              <a:buClr>
                <a:srgbClr val="333333"/>
              </a:buClr>
              <a:buSzPct val="100000"/>
              <a:buFontTx/>
              <a:buNone/>
              <a:tabLst/>
              <a:defRPr/>
            </a:pPr>
            <a:endParaRPr kumimoji="0" lang="en-US" sz="2400" b="1" i="0" u="none" strike="noStrike" kern="0" cap="none" spc="0" normalizeH="0" baseline="0" noProof="0" dirty="0">
              <a:ln>
                <a:noFill/>
              </a:ln>
              <a:solidFill>
                <a:srgbClr val="000000"/>
              </a:solidFill>
              <a:effectLst/>
              <a:uLnTx/>
              <a:uFillTx/>
              <a:latin typeface="Tw Cen MT" panose="020B0602020104020603" pitchFamily="34" charset="0"/>
              <a:ea typeface="Calibri"/>
              <a:cs typeface="Calibri"/>
              <a:sym typeface="Calibri"/>
            </a:endParaRPr>
          </a:p>
          <a:p>
            <a:pPr marL="804672" marR="0" lvl="2" indent="-347472" algn="l" defTabSz="1219170" rtl="0" eaLnBrk="1" fontAlgn="auto" latinLnBrk="0" hangingPunct="1">
              <a:lnSpc>
                <a:spcPct val="90000"/>
              </a:lnSpc>
              <a:spcBef>
                <a:spcPts val="1000"/>
              </a:spcBef>
              <a:spcAft>
                <a:spcPts val="0"/>
              </a:spcAft>
              <a:buClr>
                <a:srgbClr val="333333"/>
              </a:buClr>
              <a:buSzPct val="100000"/>
              <a:buFont typeface="Arial" panose="020B0604020202020204" pitchFamily="34" charset="0"/>
              <a:buChar char="•"/>
              <a:tabLst/>
              <a:defRPr/>
            </a:pPr>
            <a:endParaRPr kumimoji="0" lang="en-US" sz="2400" b="1" i="0" u="none" strike="noStrike" kern="0" cap="none" spc="0" normalizeH="0" baseline="0" noProof="0" dirty="0">
              <a:ln>
                <a:noFill/>
              </a:ln>
              <a:solidFill>
                <a:srgbClr val="000000"/>
              </a:solidFill>
              <a:effectLst/>
              <a:uLnTx/>
              <a:uFillTx/>
              <a:latin typeface="Tw Cen MT" panose="020B0602020104020603" pitchFamily="34" charset="0"/>
              <a:ea typeface="Calibri"/>
              <a:cs typeface="Calibri"/>
              <a:sym typeface="Calibri"/>
            </a:endParaRPr>
          </a:p>
        </p:txBody>
      </p:sp>
      <p:sp>
        <p:nvSpPr>
          <p:cNvPr id="10" name="Slide Number Placeholder 1">
            <a:extLst>
              <a:ext uri="{FF2B5EF4-FFF2-40B4-BE49-F238E27FC236}">
                <a16:creationId xmlns:a16="http://schemas.microsoft.com/office/drawing/2014/main" id="{37939281-9979-06E1-32C3-D94FB32DFCF0}"/>
              </a:ext>
            </a:extLst>
          </p:cNvPr>
          <p:cNvSpPr>
            <a:spLocks noGrp="1"/>
          </p:cNvSpPr>
          <p:nvPr>
            <p:ph type="sldNum" sz="quarter" idx="12"/>
          </p:nvPr>
        </p:nvSpPr>
        <p:spPr>
          <a:xfrm>
            <a:off x="11466095" y="6530320"/>
            <a:ext cx="543718" cy="1911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38AA6A-4994-46DF-9B96-A27E32C0519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pic>
        <p:nvPicPr>
          <p:cNvPr id="11" name="Picture 10">
            <a:extLst>
              <a:ext uri="{FF2B5EF4-FFF2-40B4-BE49-F238E27FC236}">
                <a16:creationId xmlns:a16="http://schemas.microsoft.com/office/drawing/2014/main" id="{FE533419-1F6F-FA72-607A-D8BDF1D04E40}"/>
              </a:ext>
            </a:extLst>
          </p:cNvPr>
          <p:cNvPicPr>
            <a:picLocks noChangeAspect="1"/>
          </p:cNvPicPr>
          <p:nvPr/>
        </p:nvPicPr>
        <p:blipFill>
          <a:blip r:embed="rId5"/>
          <a:srcRect/>
          <a:stretch/>
        </p:blipFill>
        <p:spPr>
          <a:xfrm>
            <a:off x="5351395" y="1587606"/>
            <a:ext cx="1732660" cy="1988970"/>
          </a:xfrm>
          <a:prstGeom prst="rect">
            <a:avLst/>
          </a:prstGeom>
          <a:noFill/>
        </p:spPr>
      </p:pic>
      <p:sp>
        <p:nvSpPr>
          <p:cNvPr id="12" name="TextBox 11">
            <a:extLst>
              <a:ext uri="{FF2B5EF4-FFF2-40B4-BE49-F238E27FC236}">
                <a16:creationId xmlns:a16="http://schemas.microsoft.com/office/drawing/2014/main" id="{2E43C210-AA62-B1AB-8AB7-788F74323BFD}"/>
              </a:ext>
            </a:extLst>
          </p:cNvPr>
          <p:cNvSpPr txBox="1"/>
          <p:nvPr/>
        </p:nvSpPr>
        <p:spPr>
          <a:xfrm>
            <a:off x="1397000" y="6007100"/>
            <a:ext cx="30099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Arial"/>
                <a:sym typeface="Arial"/>
                <a:hlinkClick r:id="rId6"/>
              </a:rPr>
              <a:t>www.ecace.org</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Arial"/>
                <a:sym typeface="Arial"/>
              </a:rPr>
              <a:t> </a:t>
            </a:r>
          </a:p>
        </p:txBody>
      </p:sp>
    </p:spTree>
    <p:extLst>
      <p:ext uri="{BB962C8B-B14F-4D97-AF65-F5344CB8AC3E}">
        <p14:creationId xmlns:p14="http://schemas.microsoft.com/office/powerpoint/2010/main" val="299127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7" name="Google Shape;228;p31">
            <a:extLst>
              <a:ext uri="{FF2B5EF4-FFF2-40B4-BE49-F238E27FC236}">
                <a16:creationId xmlns:a16="http://schemas.microsoft.com/office/drawing/2014/main" id="{AE8378A6-61B2-6AC4-2F3D-D661916CF8DE}"/>
              </a:ext>
            </a:extLst>
          </p:cNvPr>
          <p:cNvSpPr txBox="1">
            <a:spLocks noGrp="1"/>
          </p:cNvSpPr>
          <p:nvPr>
            <p:ph type="title"/>
          </p:nvPr>
        </p:nvSpPr>
        <p:spPr>
          <a:xfrm>
            <a:off x="167311" y="3860"/>
            <a:ext cx="10368167" cy="1401416"/>
          </a:xfrm>
          <a:prstGeom prst="rect">
            <a:avLst/>
          </a:prstGeom>
          <a:noFill/>
          <a:ln>
            <a:noFill/>
          </a:ln>
        </p:spPr>
        <p:txBody>
          <a:bodyPr spcFirstLastPara="1" vert="horz" wrap="square" lIns="121900" tIns="121900" rIns="121900" bIns="121900" rtlCol="0" anchor="t" anchorCtr="0">
            <a:noAutofit/>
          </a:bodyPr>
          <a:lstStyle/>
          <a:p>
            <a:pPr algn="l">
              <a:lnSpc>
                <a:spcPct val="100000"/>
              </a:lnSpc>
              <a:spcBef>
                <a:spcPts val="0"/>
              </a:spcBef>
              <a:buSzPts val="1400"/>
            </a:pPr>
            <a:r>
              <a:rPr lang="en-US" sz="2300" dirty="0">
                <a:sym typeface="Arial"/>
              </a:rPr>
              <a:t>Strategy 6: Expand models of teaching and learning to align with work of the future; </a:t>
            </a:r>
            <a:br>
              <a:rPr lang="en-US" sz="2300" dirty="0">
                <a:sym typeface="Arial"/>
              </a:rPr>
            </a:br>
            <a:r>
              <a:rPr lang="en-US" sz="2300" dirty="0">
                <a:sym typeface="Arial"/>
              </a:rPr>
              <a:t>Strategy 7: Enhance access to educator preparation programs; </a:t>
            </a:r>
            <a:br>
              <a:rPr lang="en-US" sz="2300" dirty="0">
                <a:sym typeface="Arial"/>
              </a:rPr>
            </a:br>
            <a:r>
              <a:rPr lang="en-US" sz="2300" dirty="0">
                <a:sym typeface="Arial"/>
              </a:rPr>
              <a:t>Strategy 8: Strengthen statewide transfer system</a:t>
            </a:r>
            <a:br>
              <a:rPr lang="en-US" sz="2300" dirty="0">
                <a:sym typeface="Arial"/>
              </a:rPr>
            </a:br>
            <a:endParaRPr lang="en-US" sz="2300" dirty="0">
              <a:sym typeface="Arial"/>
            </a:endParaRPr>
          </a:p>
        </p:txBody>
      </p:sp>
      <p:sp>
        <p:nvSpPr>
          <p:cNvPr id="9" name="Google Shape;229;p31">
            <a:extLst>
              <a:ext uri="{FF2B5EF4-FFF2-40B4-BE49-F238E27FC236}">
                <a16:creationId xmlns:a16="http://schemas.microsoft.com/office/drawing/2014/main" id="{863D36C6-4CA5-BD7C-CDED-203B92F9C431}"/>
              </a:ext>
            </a:extLst>
          </p:cNvPr>
          <p:cNvSpPr txBox="1"/>
          <p:nvPr/>
        </p:nvSpPr>
        <p:spPr>
          <a:xfrm>
            <a:off x="7291114" y="1880315"/>
            <a:ext cx="4633378" cy="4650005"/>
          </a:xfrm>
          <a:prstGeom prst="rect">
            <a:avLst/>
          </a:prstGeom>
          <a:noFill/>
          <a:ln>
            <a:noFill/>
          </a:ln>
        </p:spPr>
        <p:txBody>
          <a:bodyPr spcFirstLastPara="1" wrap="square" lIns="91440" tIns="45720" rIns="91440" bIns="45720" anchor="t" anchorCtr="0">
            <a:noAutofit/>
          </a:bodyPr>
          <a:lstStyle/>
          <a:p>
            <a:pPr marL="342900" indent="-342900">
              <a:buFont typeface="Arial" panose="020B0604020202020204" pitchFamily="34" charset="0"/>
              <a:buChar char="•"/>
              <a:defRPr/>
            </a:pPr>
            <a:r>
              <a:rPr lang="en-US" sz="2000" b="1" dirty="0">
                <a:solidFill>
                  <a:prstClr val="black"/>
                </a:solidFill>
                <a:latin typeface="Tw Cen MT" panose="020B0602020104020603" pitchFamily="34" charset="0"/>
                <a:cs typeface="Arial"/>
                <a:sym typeface="Arial"/>
              </a:rPr>
              <a:t>ICCB Dedicated staff </a:t>
            </a:r>
            <a:r>
              <a:rPr lang="en-US" sz="2000" dirty="0">
                <a:solidFill>
                  <a:prstClr val="black"/>
                </a:solidFill>
                <a:latin typeface="Tw Cen MT" panose="020B0602020104020603" pitchFamily="34" charset="0"/>
                <a:cs typeface="Arial"/>
                <a:sym typeface="Arial"/>
              </a:rPr>
              <a:t>with a focus on teacher education</a:t>
            </a:r>
          </a:p>
          <a:p>
            <a:pPr marL="34290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rPr>
              <a:t>Exploring</a:t>
            </a:r>
            <a:r>
              <a:rPr kumimoji="0" lang="en-US"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rPr>
              <a:t> alternative teacher education </a:t>
            </a:r>
            <a:r>
              <a:rPr kumimoji="0" lang="en-US" sz="2000"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rPr>
              <a:t>models.</a:t>
            </a:r>
          </a:p>
          <a:p>
            <a:pPr marL="342900" indent="-342900">
              <a:buFont typeface="Arial" panose="020B0604020202020204" pitchFamily="34" charset="0"/>
              <a:buChar char="•"/>
              <a:defRPr/>
            </a:pPr>
            <a:r>
              <a:rPr lang="en-US" sz="2000" dirty="0">
                <a:solidFill>
                  <a:prstClr val="black"/>
                </a:solidFill>
                <a:latin typeface="Tw Cen MT" panose="020B0602020104020603" pitchFamily="34" charset="0"/>
                <a:cs typeface="Arial"/>
                <a:sym typeface="Arial"/>
              </a:rPr>
              <a:t>Convening </a:t>
            </a:r>
            <a:r>
              <a:rPr lang="en-US" sz="2000" b="1" dirty="0">
                <a:solidFill>
                  <a:prstClr val="black"/>
                </a:solidFill>
                <a:latin typeface="Tw Cen MT" panose="020B0602020104020603" pitchFamily="34" charset="0"/>
                <a:cs typeface="Arial"/>
                <a:sym typeface="Arial"/>
              </a:rPr>
              <a:t>Teacher Education Panels </a:t>
            </a:r>
            <a:r>
              <a:rPr lang="en-US" sz="2000" dirty="0">
                <a:solidFill>
                  <a:prstClr val="black"/>
                </a:solidFill>
                <a:latin typeface="Tw Cen MT" panose="020B0602020104020603" pitchFamily="34" charset="0"/>
                <a:cs typeface="Arial"/>
                <a:sym typeface="Arial"/>
              </a:rPr>
              <a:t>in the Illinois Articulation Initiative</a:t>
            </a:r>
            <a:endParaRPr kumimoji="0" lang="en-US" sz="2000"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endParaRPr>
          </a:p>
          <a:p>
            <a:pPr marL="342900" indent="-342900">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rPr>
              <a:t>Implementation of Senate Bill 2288 – </a:t>
            </a:r>
            <a:r>
              <a:rPr kumimoji="0" lang="en-US" sz="2000"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rPr>
              <a:t>Major Acceptance Legislation</a:t>
            </a:r>
          </a:p>
          <a:p>
            <a:pPr marL="342900" indent="-342900">
              <a:buFont typeface="Arial" panose="020B0604020202020204" pitchFamily="34" charset="0"/>
              <a:buChar char="•"/>
              <a:defRPr/>
            </a:pPr>
            <a:r>
              <a:rPr lang="en-US" sz="2000" dirty="0">
                <a:solidFill>
                  <a:prstClr val="black"/>
                </a:solidFill>
                <a:latin typeface="Tw Cen MT" panose="020B0602020104020603" pitchFamily="34" charset="0"/>
                <a:cs typeface="Arial"/>
                <a:sym typeface="Arial"/>
              </a:rPr>
              <a:t>Exploring</a:t>
            </a:r>
            <a:r>
              <a:rPr lang="en-US" sz="2000" b="1" dirty="0">
                <a:solidFill>
                  <a:prstClr val="black"/>
                </a:solidFill>
                <a:latin typeface="Tw Cen MT" panose="020B0602020104020603" pitchFamily="34" charset="0"/>
                <a:cs typeface="Arial"/>
                <a:sym typeface="Arial"/>
              </a:rPr>
              <a:t> technological innovations</a:t>
            </a:r>
            <a:endParaRPr kumimoji="0" lang="en-US"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endParaRPr>
          </a:p>
          <a:p>
            <a:pPr marL="34290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rPr>
              <a:t>Examining </a:t>
            </a:r>
            <a:r>
              <a:rPr kumimoji="0" lang="en-US"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rPr>
              <a:t>Direct Admissions Processes</a:t>
            </a:r>
          </a:p>
          <a:p>
            <a:pPr marL="342900" indent="-342900">
              <a:buFont typeface="Arial" panose="020B0604020202020204" pitchFamily="34" charset="0"/>
              <a:buChar char="•"/>
              <a:defRPr/>
            </a:pPr>
            <a:r>
              <a:rPr lang="en-US" sz="2000" b="1" dirty="0">
                <a:solidFill>
                  <a:prstClr val="black"/>
                </a:solidFill>
                <a:latin typeface="Tw Cen MT" panose="020B0602020104020603" pitchFamily="34" charset="0"/>
                <a:cs typeface="Arial"/>
                <a:sym typeface="Arial"/>
              </a:rPr>
              <a:t>Convening Transfer Working Group </a:t>
            </a:r>
            <a:r>
              <a:rPr lang="en-US" sz="2000" dirty="0">
                <a:solidFill>
                  <a:prstClr val="black"/>
                </a:solidFill>
                <a:latin typeface="Tw Cen MT" panose="020B0602020104020603" pitchFamily="34" charset="0"/>
                <a:cs typeface="Arial"/>
                <a:sym typeface="Arial"/>
              </a:rPr>
              <a:t>through the Higher Education Futures Table</a:t>
            </a:r>
          </a:p>
          <a:p>
            <a:pPr marL="342900" indent="-3429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Tw Cen MT" panose="020B0602020104020603" pitchFamily="34" charset="0"/>
                <a:ea typeface="+mn-ea"/>
                <a:cs typeface="Arial"/>
                <a:sym typeface="Arial"/>
              </a:rPr>
              <a:t>ICCB Propose</a:t>
            </a:r>
            <a:r>
              <a:rPr lang="en-US" sz="2000" dirty="0">
                <a:solidFill>
                  <a:prstClr val="black"/>
                </a:solidFill>
                <a:latin typeface="Tw Cen MT" panose="020B0602020104020603" pitchFamily="34" charset="0"/>
                <a:cs typeface="Arial"/>
                <a:sym typeface="Arial"/>
              </a:rPr>
              <a:t>d legislation to </a:t>
            </a:r>
            <a:r>
              <a:rPr lang="en-US" sz="2000" b="1" dirty="0">
                <a:solidFill>
                  <a:prstClr val="black"/>
                </a:solidFill>
                <a:latin typeface="Tw Cen MT" panose="020B0602020104020603" pitchFamily="34" charset="0"/>
                <a:cs typeface="Arial"/>
                <a:sym typeface="Arial"/>
              </a:rPr>
              <a:t>waive transfer application fees</a:t>
            </a:r>
          </a:p>
          <a:p>
            <a:pPr marL="457200" marR="0" lvl="1" indent="0" algn="l" defTabSz="1219170" rtl="0" eaLnBrk="1" fontAlgn="auto" latinLnBrk="0" hangingPunct="1">
              <a:lnSpc>
                <a:spcPct val="90000"/>
              </a:lnSpc>
              <a:spcBef>
                <a:spcPts val="1000"/>
              </a:spcBef>
              <a:spcAft>
                <a:spcPts val="0"/>
              </a:spcAft>
              <a:buClr>
                <a:srgbClr val="333333"/>
              </a:buClr>
              <a:buSzPct val="100000"/>
              <a:buFontTx/>
              <a:buNone/>
              <a:tabLst/>
              <a:defRPr/>
            </a:pPr>
            <a:endParaRPr kumimoji="0" lang="en-US" sz="2400" b="1" i="0" u="none" strike="noStrike" kern="0" cap="none" spc="0" normalizeH="0" baseline="0" noProof="0" dirty="0">
              <a:ln>
                <a:noFill/>
              </a:ln>
              <a:solidFill>
                <a:srgbClr val="000000"/>
              </a:solidFill>
              <a:effectLst/>
              <a:uLnTx/>
              <a:uFillTx/>
              <a:latin typeface="Tw Cen MT" panose="020B0602020104020603" pitchFamily="34" charset="0"/>
              <a:ea typeface="Calibri"/>
              <a:cs typeface="Calibri"/>
              <a:sym typeface="Calibri"/>
            </a:endParaRPr>
          </a:p>
          <a:p>
            <a:pPr marL="804672" marR="0" lvl="2" indent="-347472" algn="l" defTabSz="1219170" rtl="0" eaLnBrk="1" fontAlgn="auto" latinLnBrk="0" hangingPunct="1">
              <a:lnSpc>
                <a:spcPct val="90000"/>
              </a:lnSpc>
              <a:spcBef>
                <a:spcPts val="1000"/>
              </a:spcBef>
              <a:spcAft>
                <a:spcPts val="0"/>
              </a:spcAft>
              <a:buClr>
                <a:srgbClr val="333333"/>
              </a:buClr>
              <a:buSzPct val="100000"/>
              <a:buFont typeface="Arial" panose="020B0604020202020204" pitchFamily="34" charset="0"/>
              <a:buChar char="•"/>
              <a:tabLst/>
              <a:defRPr/>
            </a:pPr>
            <a:endParaRPr kumimoji="0" lang="en-US" sz="2400" b="1" i="0" u="none" strike="noStrike" kern="0" cap="none" spc="0" normalizeH="0" baseline="0" noProof="0" dirty="0">
              <a:ln>
                <a:noFill/>
              </a:ln>
              <a:solidFill>
                <a:srgbClr val="000000"/>
              </a:solidFill>
              <a:effectLst/>
              <a:uLnTx/>
              <a:uFillTx/>
              <a:latin typeface="Tw Cen MT" panose="020B0602020104020603" pitchFamily="34" charset="0"/>
              <a:ea typeface="Calibri"/>
              <a:cs typeface="Calibri"/>
              <a:sym typeface="Calibri"/>
            </a:endParaRPr>
          </a:p>
        </p:txBody>
      </p:sp>
      <p:sp>
        <p:nvSpPr>
          <p:cNvPr id="10" name="Slide Number Placeholder 1">
            <a:extLst>
              <a:ext uri="{FF2B5EF4-FFF2-40B4-BE49-F238E27FC236}">
                <a16:creationId xmlns:a16="http://schemas.microsoft.com/office/drawing/2014/main" id="{37939281-9979-06E1-32C3-D94FB32DFCF0}"/>
              </a:ext>
            </a:extLst>
          </p:cNvPr>
          <p:cNvSpPr>
            <a:spLocks noGrp="1"/>
          </p:cNvSpPr>
          <p:nvPr>
            <p:ph type="sldNum" sz="quarter" idx="12"/>
          </p:nvPr>
        </p:nvSpPr>
        <p:spPr>
          <a:xfrm>
            <a:off x="11466095" y="6530320"/>
            <a:ext cx="543718" cy="1911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38AA6A-4994-46DF-9B96-A27E32C0519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2" name="TextBox 11">
            <a:extLst>
              <a:ext uri="{FF2B5EF4-FFF2-40B4-BE49-F238E27FC236}">
                <a16:creationId xmlns:a16="http://schemas.microsoft.com/office/drawing/2014/main" id="{2E43C210-AA62-B1AB-8AB7-788F74323BFD}"/>
              </a:ext>
            </a:extLst>
          </p:cNvPr>
          <p:cNvSpPr txBox="1"/>
          <p:nvPr/>
        </p:nvSpPr>
        <p:spPr>
          <a:xfrm>
            <a:off x="1397000" y="6007100"/>
            <a:ext cx="30099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a:sym typeface="Arial"/>
                <a:hlinkClick r:id="rId3"/>
              </a:rPr>
              <a:t>www.itransfer.org</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p>
        </p:txBody>
      </p:sp>
      <p:pic>
        <p:nvPicPr>
          <p:cNvPr id="3" name="Picture 2">
            <a:extLst>
              <a:ext uri="{FF2B5EF4-FFF2-40B4-BE49-F238E27FC236}">
                <a16:creationId xmlns:a16="http://schemas.microsoft.com/office/drawing/2014/main" id="{9C636414-80F2-997B-EFC8-A1B0FF55FAD6}"/>
              </a:ext>
            </a:extLst>
          </p:cNvPr>
          <p:cNvPicPr>
            <a:picLocks noChangeAspect="1"/>
          </p:cNvPicPr>
          <p:nvPr/>
        </p:nvPicPr>
        <p:blipFill>
          <a:blip r:embed="rId4"/>
          <a:stretch>
            <a:fillRect/>
          </a:stretch>
        </p:blipFill>
        <p:spPr>
          <a:xfrm>
            <a:off x="64641" y="1880316"/>
            <a:ext cx="5286753" cy="3528811"/>
          </a:xfrm>
          <a:prstGeom prst="rect">
            <a:avLst/>
          </a:prstGeom>
        </p:spPr>
      </p:pic>
      <p:pic>
        <p:nvPicPr>
          <p:cNvPr id="5" name="Picture 4">
            <a:extLst>
              <a:ext uri="{FF2B5EF4-FFF2-40B4-BE49-F238E27FC236}">
                <a16:creationId xmlns:a16="http://schemas.microsoft.com/office/drawing/2014/main" id="{FB366865-7344-18BC-80E0-3F5E4B944F19}"/>
              </a:ext>
            </a:extLst>
          </p:cNvPr>
          <p:cNvPicPr>
            <a:picLocks noChangeAspect="1"/>
          </p:cNvPicPr>
          <p:nvPr/>
        </p:nvPicPr>
        <p:blipFill>
          <a:blip r:embed="rId5"/>
          <a:stretch>
            <a:fillRect/>
          </a:stretch>
        </p:blipFill>
        <p:spPr>
          <a:xfrm>
            <a:off x="5442893" y="2749640"/>
            <a:ext cx="1756722" cy="1904798"/>
          </a:xfrm>
          <a:prstGeom prst="rect">
            <a:avLst/>
          </a:prstGeom>
        </p:spPr>
      </p:pic>
    </p:spTree>
    <p:extLst>
      <p:ext uri="{BB962C8B-B14F-4D97-AF65-F5344CB8AC3E}">
        <p14:creationId xmlns:p14="http://schemas.microsoft.com/office/powerpoint/2010/main" val="2740850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5899220-B423-D3DE-B64F-3A1F22F0A388}"/>
              </a:ext>
            </a:extLst>
          </p:cNvPr>
          <p:cNvSpPr txBox="1">
            <a:spLocks/>
          </p:cNvSpPr>
          <p:nvPr/>
        </p:nvSpPr>
        <p:spPr>
          <a:xfrm>
            <a:off x="838199" y="1213657"/>
            <a:ext cx="11132127" cy="5153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endParaRPr>
          </a:p>
        </p:txBody>
      </p:sp>
      <p:sp>
        <p:nvSpPr>
          <p:cNvPr id="11" name="Title 1">
            <a:extLst>
              <a:ext uri="{FF2B5EF4-FFF2-40B4-BE49-F238E27FC236}">
                <a16:creationId xmlns:a16="http://schemas.microsoft.com/office/drawing/2014/main" id="{97802E48-7E6F-E96E-DEBE-E422805D9F80}"/>
              </a:ext>
            </a:extLst>
          </p:cNvPr>
          <p:cNvSpPr>
            <a:spLocks noGrp="1"/>
          </p:cNvSpPr>
          <p:nvPr>
            <p:ph type="title"/>
          </p:nvPr>
        </p:nvSpPr>
        <p:spPr>
          <a:xfrm>
            <a:off x="621180" y="267793"/>
            <a:ext cx="9248376" cy="699600"/>
          </a:xfrm>
        </p:spPr>
        <p:txBody>
          <a:bodyPr>
            <a:noAutofit/>
          </a:bodyPr>
          <a:lstStyle/>
          <a:p>
            <a:r>
              <a:rPr lang="en-US" sz="2800"/>
              <a:t>Next Steps outlined in </a:t>
            </a:r>
            <a:r>
              <a:rPr lang="en-US" sz="2800" i="1"/>
              <a:t>A Thriving Illinois</a:t>
            </a:r>
          </a:p>
        </p:txBody>
      </p:sp>
      <p:sp>
        <p:nvSpPr>
          <p:cNvPr id="14" name="Footer Placeholder 3">
            <a:extLst>
              <a:ext uri="{FF2B5EF4-FFF2-40B4-BE49-F238E27FC236}">
                <a16:creationId xmlns:a16="http://schemas.microsoft.com/office/drawing/2014/main" id="{2816FAAE-B503-6B03-B484-5482477442B2}"/>
              </a:ext>
            </a:extLst>
          </p:cNvPr>
          <p:cNvSpPr txBox="1">
            <a:spLocks/>
          </p:cNvSpPr>
          <p:nvPr/>
        </p:nvSpPr>
        <p:spPr>
          <a:xfrm>
            <a:off x="11312264" y="6237640"/>
            <a:ext cx="551354" cy="44963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0"/>
              </a:spcAft>
              <a:buClrTx/>
              <a:buSzTx/>
              <a:buFontTx/>
              <a:buNone/>
              <a:tabLst/>
              <a:defRPr/>
            </a:pPr>
            <a:fld id="{D7B5F5E2-D880-4000-87A0-CFE243211999}" type="slidenum">
              <a:rPr kumimoji="0" lang="en-US"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rPr>
              <a:pPr marL="0" marR="0" lvl="0" indent="0" algn="r" defTabSz="457200" rtl="0" eaLnBrk="1" fontAlgn="auto" latinLnBrk="0" hangingPunct="1">
                <a:lnSpc>
                  <a:spcPct val="90000"/>
                </a:lnSpc>
                <a:spcBef>
                  <a:spcPts val="0"/>
                </a:spcBef>
                <a:spcAft>
                  <a:spcPts val="0"/>
                </a:spcAft>
                <a:buClrTx/>
                <a:buSzTx/>
                <a:buFontTx/>
                <a:buNone/>
                <a:tabLst/>
                <a:defRPr/>
              </a:pPr>
              <a:t>35</a:t>
            </a:fld>
            <a:endParaRPr kumimoji="0" lang="en-US" sz="1600" b="0" i="0" u="none" strike="noStrike" kern="1200" cap="none" spc="0" normalizeH="0" baseline="0" noProof="0">
              <a:ln>
                <a:noFill/>
              </a:ln>
              <a:solidFill>
                <a:prstClr val="black">
                  <a:tint val="75000"/>
                </a:prstClr>
              </a:solidFill>
              <a:effectLst/>
              <a:uLnTx/>
              <a:uFillTx/>
              <a:latin typeface="Tw Cen MT" panose="020B0602020104020603" pitchFamily="34" charset="0"/>
              <a:ea typeface="+mn-ea"/>
              <a:cs typeface="+mn-cs"/>
              <a:sym typeface="Arial"/>
            </a:endParaRPr>
          </a:p>
        </p:txBody>
      </p:sp>
      <p:sp>
        <p:nvSpPr>
          <p:cNvPr id="17" name="Content Placeholder 4">
            <a:extLst>
              <a:ext uri="{FF2B5EF4-FFF2-40B4-BE49-F238E27FC236}">
                <a16:creationId xmlns:a16="http://schemas.microsoft.com/office/drawing/2014/main" id="{5536C54D-B11B-0B32-7C73-CB397336F9A8}"/>
              </a:ext>
            </a:extLst>
          </p:cNvPr>
          <p:cNvSpPr>
            <a:spLocks noGrp="1"/>
          </p:cNvSpPr>
          <p:nvPr>
            <p:ph idx="1"/>
          </p:nvPr>
        </p:nvSpPr>
        <p:spPr>
          <a:xfrm>
            <a:off x="495300" y="1708394"/>
            <a:ext cx="11201400" cy="4739297"/>
          </a:xfrm>
        </p:spPr>
        <p:txBody>
          <a:bodyPr>
            <a:normAutofit lnSpcReduction="10000"/>
          </a:bodyPr>
          <a:lstStyle/>
          <a:p>
            <a:r>
              <a:rPr lang="en-US"/>
              <a:t>Immediate next steps from </a:t>
            </a:r>
            <a:r>
              <a:rPr lang="en-US" i="1"/>
              <a:t>A Thriving Illinois</a:t>
            </a:r>
            <a:r>
              <a:rPr lang="en-US"/>
              <a:t>:</a:t>
            </a:r>
          </a:p>
          <a:p>
            <a:pPr lvl="1"/>
            <a:r>
              <a:rPr lang="en-US" i="1"/>
              <a:t>Develop an Accountability System</a:t>
            </a:r>
          </a:p>
          <a:p>
            <a:pPr lvl="1">
              <a:buFont typeface="Wingdings" panose="05000000000000000000" pitchFamily="2" charset="2"/>
              <a:buChar char="ü"/>
            </a:pPr>
            <a:r>
              <a:rPr lang="en-US" i="1"/>
              <a:t>Launch Development of Institutional Equity Plans</a:t>
            </a:r>
          </a:p>
          <a:p>
            <a:pPr lvl="1"/>
            <a:r>
              <a:rPr lang="en-US" i="1"/>
              <a:t>Convene a Business and Employer Advisory Council to IBHE</a:t>
            </a:r>
          </a:p>
          <a:p>
            <a:pPr lvl="1">
              <a:buFont typeface="Wingdings" panose="05000000000000000000" pitchFamily="2" charset="2"/>
              <a:buChar char="ü"/>
            </a:pPr>
            <a:r>
              <a:rPr lang="en-US" i="1"/>
              <a:t>Develop a Public University Funding System</a:t>
            </a:r>
          </a:p>
          <a:p>
            <a:pPr lvl="1">
              <a:buFont typeface="Wingdings" panose="05000000000000000000" pitchFamily="2" charset="2"/>
              <a:buChar char="ü"/>
            </a:pPr>
            <a:r>
              <a:rPr lang="en-US" i="1"/>
              <a:t>Reinforce Learning Renewal and Social Emotional Supports</a:t>
            </a:r>
          </a:p>
          <a:p>
            <a:pPr lvl="1"/>
            <a:r>
              <a:rPr lang="en-US" i="1"/>
              <a:t>Re-Engage Adults</a:t>
            </a:r>
          </a:p>
          <a:p>
            <a:pPr lvl="1">
              <a:buFont typeface="Wingdings" panose="05000000000000000000" pitchFamily="2" charset="2"/>
              <a:buChar char="ü"/>
            </a:pPr>
            <a:r>
              <a:rPr lang="en-US" i="1"/>
              <a:t>Respond to Early Childhood Educator Shortage</a:t>
            </a:r>
          </a:p>
          <a:p>
            <a:pPr lvl="1"/>
            <a:r>
              <a:rPr lang="en-US" i="1"/>
              <a:t>Enhance Transfer Infrastructure</a:t>
            </a:r>
          </a:p>
          <a:p>
            <a:pPr lvl="1"/>
            <a:r>
              <a:rPr lang="en-US" i="1"/>
              <a:t>Develop Full Implementation Plan</a:t>
            </a:r>
          </a:p>
          <a:p>
            <a:pPr lvl="1"/>
            <a:endParaRPr lang="en-US" i="1"/>
          </a:p>
          <a:p>
            <a:pPr lvl="1">
              <a:buFont typeface="Wingdings" panose="05000000000000000000" pitchFamily="2" charset="2"/>
              <a:buChar char="ü"/>
            </a:pPr>
            <a:r>
              <a:rPr lang="en-US" i="1"/>
              <a:t>= Work with comprehensive approach has begun</a:t>
            </a:r>
          </a:p>
        </p:txBody>
      </p:sp>
    </p:spTree>
    <p:extLst>
      <p:ext uri="{BB962C8B-B14F-4D97-AF65-F5344CB8AC3E}">
        <p14:creationId xmlns:p14="http://schemas.microsoft.com/office/powerpoint/2010/main" val="1906816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5899220-B423-D3DE-B64F-3A1F22F0A388}"/>
              </a:ext>
            </a:extLst>
          </p:cNvPr>
          <p:cNvSpPr txBox="1">
            <a:spLocks/>
          </p:cNvSpPr>
          <p:nvPr/>
        </p:nvSpPr>
        <p:spPr>
          <a:xfrm>
            <a:off x="838199" y="1213657"/>
            <a:ext cx="11132127" cy="5153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endParaRPr>
          </a:p>
        </p:txBody>
      </p:sp>
      <p:sp>
        <p:nvSpPr>
          <p:cNvPr id="11" name="Title 1">
            <a:extLst>
              <a:ext uri="{FF2B5EF4-FFF2-40B4-BE49-F238E27FC236}">
                <a16:creationId xmlns:a16="http://schemas.microsoft.com/office/drawing/2014/main" id="{97802E48-7E6F-E96E-DEBE-E422805D9F80}"/>
              </a:ext>
            </a:extLst>
          </p:cNvPr>
          <p:cNvSpPr>
            <a:spLocks noGrp="1"/>
          </p:cNvSpPr>
          <p:nvPr>
            <p:ph type="title"/>
          </p:nvPr>
        </p:nvSpPr>
        <p:spPr>
          <a:xfrm>
            <a:off x="621180" y="267793"/>
            <a:ext cx="9248376" cy="699600"/>
          </a:xfrm>
        </p:spPr>
        <p:txBody>
          <a:bodyPr>
            <a:noAutofit/>
          </a:bodyPr>
          <a:lstStyle/>
          <a:p>
            <a:r>
              <a:rPr lang="en-US" sz="2800"/>
              <a:t>Where do we go from here?</a:t>
            </a:r>
          </a:p>
        </p:txBody>
      </p:sp>
      <p:sp>
        <p:nvSpPr>
          <p:cNvPr id="14" name="Footer Placeholder 3">
            <a:extLst>
              <a:ext uri="{FF2B5EF4-FFF2-40B4-BE49-F238E27FC236}">
                <a16:creationId xmlns:a16="http://schemas.microsoft.com/office/drawing/2014/main" id="{2816FAAE-B503-6B03-B484-5482477442B2}"/>
              </a:ext>
            </a:extLst>
          </p:cNvPr>
          <p:cNvSpPr txBox="1">
            <a:spLocks/>
          </p:cNvSpPr>
          <p:nvPr/>
        </p:nvSpPr>
        <p:spPr>
          <a:xfrm>
            <a:off x="11312264" y="6237640"/>
            <a:ext cx="551354" cy="44963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0"/>
              </a:spcAft>
              <a:buClrTx/>
              <a:buSzTx/>
              <a:buFontTx/>
              <a:buNone/>
              <a:tabLst/>
              <a:defRPr/>
            </a:pPr>
            <a:fld id="{D7B5F5E2-D880-4000-87A0-CFE243211999}" type="slidenum">
              <a:rPr kumimoji="0" lang="en-US"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sym typeface="Arial"/>
              </a:rPr>
              <a:pPr marL="0" marR="0" lvl="0" indent="0" algn="r" defTabSz="457200" rtl="0" eaLnBrk="1" fontAlgn="auto" latinLnBrk="0" hangingPunct="1">
                <a:lnSpc>
                  <a:spcPct val="90000"/>
                </a:lnSpc>
                <a:spcBef>
                  <a:spcPts val="0"/>
                </a:spcBef>
                <a:spcAft>
                  <a:spcPts val="0"/>
                </a:spcAft>
                <a:buClrTx/>
                <a:buSzTx/>
                <a:buFontTx/>
                <a:buNone/>
                <a:tabLst/>
                <a:defRPr/>
              </a:pPr>
              <a:t>36</a:t>
            </a:fld>
            <a:endParaRPr kumimoji="0" lang="en-US" sz="1600" b="0" i="0" u="none" strike="noStrike" kern="1200" cap="none" spc="0" normalizeH="0" baseline="0" noProof="0">
              <a:ln>
                <a:noFill/>
              </a:ln>
              <a:solidFill>
                <a:prstClr val="black">
                  <a:tint val="75000"/>
                </a:prstClr>
              </a:solidFill>
              <a:effectLst/>
              <a:uLnTx/>
              <a:uFillTx/>
              <a:latin typeface="Tw Cen MT" panose="020B0602020104020603" pitchFamily="34" charset="0"/>
              <a:ea typeface="+mn-ea"/>
              <a:cs typeface="+mn-cs"/>
              <a:sym typeface="Arial"/>
            </a:endParaRPr>
          </a:p>
        </p:txBody>
      </p:sp>
      <p:sp>
        <p:nvSpPr>
          <p:cNvPr id="17" name="Content Placeholder 4">
            <a:extLst>
              <a:ext uri="{FF2B5EF4-FFF2-40B4-BE49-F238E27FC236}">
                <a16:creationId xmlns:a16="http://schemas.microsoft.com/office/drawing/2014/main" id="{5536C54D-B11B-0B32-7C73-CB397336F9A8}"/>
              </a:ext>
            </a:extLst>
          </p:cNvPr>
          <p:cNvSpPr>
            <a:spLocks noGrp="1"/>
          </p:cNvSpPr>
          <p:nvPr>
            <p:ph idx="1"/>
          </p:nvPr>
        </p:nvSpPr>
        <p:spPr>
          <a:xfrm>
            <a:off x="385572" y="1708394"/>
            <a:ext cx="11696700" cy="4739297"/>
          </a:xfrm>
        </p:spPr>
        <p:txBody>
          <a:bodyPr/>
          <a:lstStyle/>
          <a:p>
            <a:r>
              <a:rPr lang="en-US" dirty="0"/>
              <a:t>We have on-going implementation work for what has already launched</a:t>
            </a:r>
          </a:p>
          <a:p>
            <a:r>
              <a:rPr lang="en-US" dirty="0"/>
              <a:t>We identified Strategies where we need to expand efforts or dig deeper</a:t>
            </a:r>
          </a:p>
          <a:p>
            <a:r>
              <a:rPr lang="en-US" dirty="0"/>
              <a:t>We have Strategies not yet launched</a:t>
            </a:r>
          </a:p>
          <a:p>
            <a:r>
              <a:rPr lang="en-US" dirty="0"/>
              <a:t>At the conclusion of  </a:t>
            </a:r>
            <a:r>
              <a:rPr lang="en-US" i="1" dirty="0"/>
              <a:t>A Thriving Illinois </a:t>
            </a:r>
            <a:r>
              <a:rPr lang="en-US" dirty="0"/>
              <a:t>report, we identified immediate next steps</a:t>
            </a:r>
          </a:p>
          <a:p>
            <a:r>
              <a:rPr lang="en-US" dirty="0"/>
              <a:t>Question for Board consideration: </a:t>
            </a:r>
            <a:r>
              <a:rPr lang="en-US" i="1" dirty="0"/>
              <a:t>What do you see as the priorities for the next three years?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D2608DE-611B-1712-1C77-49AE1089BD90}"/>
                  </a:ext>
                </a:extLst>
              </p14:cNvPr>
              <p14:cNvContentPartPr/>
              <p14:nvPr/>
            </p14:nvContentPartPr>
            <p14:xfrm>
              <a:off x="4674417" y="5888842"/>
              <a:ext cx="360" cy="360"/>
            </p14:xfrm>
          </p:contentPart>
        </mc:Choice>
        <mc:Fallback xmlns="">
          <p:pic>
            <p:nvPicPr>
              <p:cNvPr id="4" name="Ink 3">
                <a:extLst>
                  <a:ext uri="{FF2B5EF4-FFF2-40B4-BE49-F238E27FC236}">
                    <a16:creationId xmlns:a16="http://schemas.microsoft.com/office/drawing/2014/main" id="{ED2608DE-611B-1712-1C77-49AE1089BD90}"/>
                  </a:ext>
                </a:extLst>
              </p:cNvPr>
              <p:cNvPicPr/>
              <p:nvPr/>
            </p:nvPicPr>
            <p:blipFill>
              <a:blip r:embed="rId4"/>
              <a:stretch>
                <a:fillRect/>
              </a:stretch>
            </p:blipFill>
            <p:spPr>
              <a:xfrm>
                <a:off x="4665417" y="5879842"/>
                <a:ext cx="18000" cy="18000"/>
              </a:xfrm>
              <a:prstGeom prst="rect">
                <a:avLst/>
              </a:prstGeom>
            </p:spPr>
          </p:pic>
        </mc:Fallback>
      </mc:AlternateContent>
    </p:spTree>
    <p:extLst>
      <p:ext uri="{BB962C8B-B14F-4D97-AF65-F5344CB8AC3E}">
        <p14:creationId xmlns:p14="http://schemas.microsoft.com/office/powerpoint/2010/main" val="2210592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D36494-0E17-B2C5-F111-161986D36A42}"/>
              </a:ext>
            </a:extLst>
          </p:cNvPr>
          <p:cNvSpPr txBox="1"/>
          <p:nvPr/>
        </p:nvSpPr>
        <p:spPr>
          <a:xfrm>
            <a:off x="4437089" y="2352675"/>
            <a:ext cx="75453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Arial"/>
                <a:sym typeface="Arial"/>
              </a:rPr>
              <a:t>Appendix </a:t>
            </a:r>
          </a:p>
        </p:txBody>
      </p:sp>
    </p:spTree>
    <p:extLst>
      <p:ext uri="{BB962C8B-B14F-4D97-AF65-F5344CB8AC3E}">
        <p14:creationId xmlns:p14="http://schemas.microsoft.com/office/powerpoint/2010/main" val="2286077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4DAF0E4-A75B-0ED0-1EFD-184613B681FC}"/>
              </a:ext>
            </a:extLst>
          </p:cNvPr>
          <p:cNvSpPr>
            <a:spLocks noGrp="1"/>
          </p:cNvSpPr>
          <p:nvPr>
            <p:ph type="title"/>
          </p:nvPr>
        </p:nvSpPr>
        <p:spPr>
          <a:xfrm>
            <a:off x="495300" y="18255"/>
            <a:ext cx="10128364" cy="1325563"/>
          </a:xfrm>
          <a:prstGeom prst="rect">
            <a:avLst/>
          </a:prstGeom>
        </p:spPr>
        <p:txBody>
          <a:bodyPr>
            <a:normAutofit/>
          </a:bodyPr>
          <a:lstStyle/>
          <a:p>
            <a:r>
              <a:rPr lang="en-US" sz="2800"/>
              <a:t>25 Strategies for a Thriving Illinois</a:t>
            </a:r>
            <a:endParaRPr lang="en-US" sz="2400" i="1"/>
          </a:p>
        </p:txBody>
      </p:sp>
      <p:sp>
        <p:nvSpPr>
          <p:cNvPr id="12" name="Content Placeholder 2">
            <a:extLst>
              <a:ext uri="{FF2B5EF4-FFF2-40B4-BE49-F238E27FC236}">
                <a16:creationId xmlns:a16="http://schemas.microsoft.com/office/drawing/2014/main" id="{3E1C9096-B4D9-8D2A-216B-3FA0B7ADBCC2}"/>
              </a:ext>
            </a:extLst>
          </p:cNvPr>
          <p:cNvSpPr>
            <a:spLocks noGrp="1"/>
          </p:cNvSpPr>
          <p:nvPr>
            <p:ph idx="1"/>
          </p:nvPr>
        </p:nvSpPr>
        <p:spPr>
          <a:xfrm>
            <a:off x="2261062" y="1600200"/>
            <a:ext cx="9684049" cy="4954513"/>
          </a:xfrm>
        </p:spPr>
        <p:txBody>
          <a:bodyPr>
            <a:noAutofit/>
          </a:bodyPr>
          <a:lstStyle/>
          <a:p>
            <a:pPr marL="347472" marR="0" lvl="0" indent="-342900">
              <a:lnSpc>
                <a:spcPct val="107000"/>
              </a:lnSpc>
              <a:spcBef>
                <a:spcPts val="0"/>
              </a:spcBef>
              <a:spcAft>
                <a:spcPts val="600"/>
              </a:spcAft>
              <a:buFont typeface="+mj-lt"/>
              <a:buAutoNum type="arabicPeriod"/>
            </a:pPr>
            <a:r>
              <a:rPr lang="en-US" sz="2300">
                <a:effectLst/>
                <a:latin typeface="Tw Cen MT" panose="020B0602020104020603" pitchFamily="34" charset="0"/>
                <a:ea typeface="Calibri" panose="020F0502020204030204" pitchFamily="34" charset="0"/>
                <a:cs typeface="Calibri" panose="020F0502020204030204" pitchFamily="34" charset="0"/>
              </a:rPr>
              <a:t>Support </a:t>
            </a:r>
            <a:r>
              <a:rPr lang="en-US" sz="2300" b="1">
                <a:effectLst/>
                <a:latin typeface="Tw Cen MT" panose="020B0602020104020603" pitchFamily="34" charset="0"/>
                <a:ea typeface="Calibri" panose="020F0502020204030204" pitchFamily="34" charset="0"/>
                <a:cs typeface="Calibri" panose="020F0502020204030204" pitchFamily="34" charset="0"/>
              </a:rPr>
              <a:t>learning renewal and student social emotional and basic needs</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p>
            <a:pPr marL="347472" marR="0" lvl="0" indent="-342900">
              <a:lnSpc>
                <a:spcPct val="107000"/>
              </a:lnSpc>
              <a:spcBef>
                <a:spcPts val="0"/>
              </a:spcBef>
              <a:spcAft>
                <a:spcPts val="600"/>
              </a:spcAft>
              <a:buFont typeface="+mj-lt"/>
              <a:buAutoNum type="arabicPeriod"/>
            </a:pPr>
            <a:r>
              <a:rPr lang="en-US" sz="2300">
                <a:effectLst/>
                <a:latin typeface="Tw Cen MT" panose="020B0602020104020603" pitchFamily="34" charset="0"/>
                <a:ea typeface="Calibri" panose="020F0502020204030204" pitchFamily="34" charset="0"/>
                <a:cs typeface="Calibri" panose="020F0502020204030204" pitchFamily="34" charset="0"/>
              </a:rPr>
              <a:t>Implement institution-level </a:t>
            </a:r>
            <a:r>
              <a:rPr lang="en-US" sz="2300" b="1">
                <a:effectLst/>
                <a:latin typeface="Tw Cen MT" panose="020B0602020104020603" pitchFamily="34" charset="0"/>
                <a:ea typeface="Calibri" panose="020F0502020204030204" pitchFamily="34" charset="0"/>
                <a:cs typeface="Calibri" panose="020F0502020204030204" pitchFamily="34" charset="0"/>
              </a:rPr>
              <a:t>equity plans and practices</a:t>
            </a:r>
            <a:endParaRPr lang="en-US" sz="2300" b="1">
              <a:effectLst/>
              <a:latin typeface="Calibri" panose="020F0502020204030204" pitchFamily="34" charset="0"/>
              <a:ea typeface="Calibri" panose="020F0502020204030204" pitchFamily="34" charset="0"/>
              <a:cs typeface="Times New Roman" panose="02020603050405020304" pitchFamily="18" charset="0"/>
            </a:endParaRPr>
          </a:p>
          <a:p>
            <a:pPr marL="347472" marR="0" lvl="0" indent="-342900">
              <a:lnSpc>
                <a:spcPct val="107000"/>
              </a:lnSpc>
              <a:spcBef>
                <a:spcPts val="0"/>
              </a:spcBef>
              <a:spcAft>
                <a:spcPts val="600"/>
              </a:spcAft>
              <a:buFont typeface="+mj-lt"/>
              <a:buAutoNum type="arabicPeriod"/>
            </a:pPr>
            <a:r>
              <a:rPr lang="en-US" sz="2300">
                <a:effectLst/>
                <a:latin typeface="Tw Cen MT" panose="020B0602020104020603" pitchFamily="34" charset="0"/>
                <a:ea typeface="Calibri" panose="020F0502020204030204" pitchFamily="34" charset="0"/>
                <a:cs typeface="Calibri" panose="020F0502020204030204" pitchFamily="34" charset="0"/>
              </a:rPr>
              <a:t>Use </a:t>
            </a:r>
            <a:r>
              <a:rPr lang="en-US" sz="2300" b="1">
                <a:effectLst/>
                <a:latin typeface="Tw Cen MT" panose="020B0602020104020603" pitchFamily="34" charset="0"/>
                <a:ea typeface="Calibri" panose="020F0502020204030204" pitchFamily="34" charset="0"/>
                <a:cs typeface="Calibri" panose="020F0502020204030204" pitchFamily="34" charset="0"/>
              </a:rPr>
              <a:t>equitable talent management</a:t>
            </a:r>
            <a:r>
              <a:rPr lang="en-US" sz="2300">
                <a:effectLst/>
                <a:latin typeface="Tw Cen MT" panose="020B0602020104020603" pitchFamily="34" charset="0"/>
                <a:ea typeface="Calibri" panose="020F0502020204030204" pitchFamily="34" charset="0"/>
                <a:cs typeface="Calibri" panose="020F0502020204030204" pitchFamily="34" charset="0"/>
              </a:rPr>
              <a:t> to increase and retain faculty, staff and trustees of color</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p>
            <a:pPr marL="347472" marR="0" lvl="0" indent="-342900">
              <a:lnSpc>
                <a:spcPct val="107000"/>
              </a:lnSpc>
              <a:spcBef>
                <a:spcPts val="0"/>
              </a:spcBef>
              <a:spcAft>
                <a:spcPts val="600"/>
              </a:spcAft>
              <a:buFont typeface="+mj-lt"/>
              <a:buAutoNum type="arabicPeriod"/>
            </a:pPr>
            <a:r>
              <a:rPr lang="en-US" sz="2300">
                <a:effectLst/>
                <a:latin typeface="Tw Cen MT" panose="020B0602020104020603" pitchFamily="34" charset="0"/>
                <a:ea typeface="Calibri" panose="020F0502020204030204" pitchFamily="34" charset="0"/>
                <a:cs typeface="Calibri" panose="020F0502020204030204" pitchFamily="34" charset="0"/>
              </a:rPr>
              <a:t>Provide more pathways through </a:t>
            </a:r>
            <a:r>
              <a:rPr lang="en-US" sz="2300" b="1">
                <a:effectLst/>
                <a:latin typeface="Tw Cen MT" panose="020B0602020104020603" pitchFamily="34" charset="0"/>
                <a:ea typeface="Calibri" panose="020F0502020204030204" pitchFamily="34" charset="0"/>
                <a:cs typeface="Calibri" panose="020F0502020204030204" pitchFamily="34" charset="0"/>
              </a:rPr>
              <a:t>higher education for adults</a:t>
            </a:r>
            <a:endParaRPr lang="en-US" sz="2300" b="1">
              <a:effectLst/>
              <a:latin typeface="Calibri" panose="020F0502020204030204" pitchFamily="34" charset="0"/>
              <a:ea typeface="Calibri" panose="020F0502020204030204" pitchFamily="34" charset="0"/>
              <a:cs typeface="Times New Roman" panose="02020603050405020304" pitchFamily="18" charset="0"/>
            </a:endParaRPr>
          </a:p>
          <a:p>
            <a:pPr marL="347472" marR="0" lvl="0" indent="-342900">
              <a:lnSpc>
                <a:spcPct val="107000"/>
              </a:lnSpc>
              <a:spcBef>
                <a:spcPts val="0"/>
              </a:spcBef>
              <a:spcAft>
                <a:spcPts val="600"/>
              </a:spcAft>
              <a:buFont typeface="+mj-lt"/>
              <a:buAutoNum type="arabicPeriod"/>
            </a:pPr>
            <a:r>
              <a:rPr lang="en-US" sz="2300">
                <a:effectLst/>
                <a:latin typeface="Tw Cen MT" panose="020B0602020104020603" pitchFamily="34" charset="0"/>
                <a:ea typeface="Calibri" panose="020F0502020204030204" pitchFamily="34" charset="0"/>
                <a:cs typeface="Calibri" panose="020F0502020204030204" pitchFamily="34" charset="0"/>
              </a:rPr>
              <a:t>Consider a </a:t>
            </a:r>
            <a:r>
              <a:rPr lang="en-US" sz="2300" b="1">
                <a:effectLst/>
                <a:latin typeface="Tw Cen MT" panose="020B0602020104020603" pitchFamily="34" charset="0"/>
                <a:ea typeface="Calibri" panose="020F0502020204030204" pitchFamily="34" charset="0"/>
                <a:cs typeface="Calibri" panose="020F0502020204030204" pitchFamily="34" charset="0"/>
              </a:rPr>
              <a:t>direct admissions program</a:t>
            </a:r>
            <a:r>
              <a:rPr lang="en-US" sz="2300">
                <a:effectLst/>
                <a:latin typeface="Tw Cen MT" panose="020B0602020104020603" pitchFamily="34" charset="0"/>
                <a:ea typeface="Calibri" panose="020F0502020204030204" pitchFamily="34" charset="0"/>
                <a:cs typeface="Calibri" panose="020F0502020204030204" pitchFamily="34" charset="0"/>
              </a:rPr>
              <a:t> to simplify college search and admissions</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p>
            <a:pPr marL="347472" marR="0" lvl="0" indent="-342900">
              <a:lnSpc>
                <a:spcPct val="107000"/>
              </a:lnSpc>
              <a:spcBef>
                <a:spcPts val="0"/>
              </a:spcBef>
              <a:spcAft>
                <a:spcPts val="600"/>
              </a:spcAft>
              <a:buFont typeface="+mj-lt"/>
              <a:buAutoNum type="arabicPeriod"/>
            </a:pPr>
            <a:r>
              <a:rPr lang="en-US" sz="2300">
                <a:effectLst/>
                <a:latin typeface="Tw Cen MT" panose="020B0602020104020603" pitchFamily="34" charset="0"/>
                <a:ea typeface="Calibri" panose="020F0502020204030204" pitchFamily="34" charset="0"/>
                <a:cs typeface="Calibri" panose="020F0502020204030204" pitchFamily="34" charset="0"/>
              </a:rPr>
              <a:t>Expand equitable access to </a:t>
            </a:r>
            <a:r>
              <a:rPr lang="en-US" sz="2300" b="1">
                <a:effectLst/>
                <a:latin typeface="Tw Cen MT" panose="020B0602020104020603" pitchFamily="34" charset="0"/>
                <a:ea typeface="Calibri" panose="020F0502020204030204" pitchFamily="34" charset="0"/>
                <a:cs typeface="Calibri" panose="020F0502020204030204" pitchFamily="34" charset="0"/>
              </a:rPr>
              <a:t>early college coursework</a:t>
            </a:r>
            <a:r>
              <a:rPr lang="en-US" sz="2300">
                <a:effectLst/>
                <a:latin typeface="Tw Cen MT" panose="020B0602020104020603" pitchFamily="34" charset="0"/>
                <a:ea typeface="Calibri" panose="020F0502020204030204" pitchFamily="34" charset="0"/>
                <a:cs typeface="Calibri" panose="020F0502020204030204" pitchFamily="34" charset="0"/>
              </a:rPr>
              <a:t> for high school students</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p>
            <a:pPr marL="347472" marR="0" lvl="0" indent="-342900">
              <a:lnSpc>
                <a:spcPct val="107000"/>
              </a:lnSpc>
              <a:spcBef>
                <a:spcPts val="0"/>
              </a:spcBef>
              <a:spcAft>
                <a:spcPts val="600"/>
              </a:spcAft>
              <a:buFont typeface="+mj-lt"/>
              <a:buAutoNum type="arabicPeriod"/>
            </a:pPr>
            <a:r>
              <a:rPr lang="en-US" sz="2300">
                <a:effectLst/>
                <a:latin typeface="Tw Cen MT" panose="020B0602020104020603" pitchFamily="34" charset="0"/>
                <a:ea typeface="Calibri" panose="020F0502020204030204" pitchFamily="34" charset="0"/>
                <a:cs typeface="Calibri" panose="020F0502020204030204" pitchFamily="34" charset="0"/>
              </a:rPr>
              <a:t>Support implementation of </a:t>
            </a:r>
            <a:r>
              <a:rPr lang="en-US" sz="2300" b="1">
                <a:effectLst/>
                <a:latin typeface="Tw Cen MT" panose="020B0602020104020603" pitchFamily="34" charset="0"/>
                <a:ea typeface="Calibri" panose="020F0502020204030204" pitchFamily="34" charset="0"/>
                <a:cs typeface="Calibri" panose="020F0502020204030204" pitchFamily="34" charset="0"/>
              </a:rPr>
              <a:t>developmental education reform</a:t>
            </a:r>
            <a:endParaRPr lang="en-US" sz="2300" b="1">
              <a:effectLst/>
              <a:latin typeface="Calibri" panose="020F0502020204030204" pitchFamily="34" charset="0"/>
              <a:ea typeface="Calibri" panose="020F0502020204030204" pitchFamily="34" charset="0"/>
              <a:cs typeface="Times New Roman" panose="02020603050405020304" pitchFamily="18" charset="0"/>
            </a:endParaRPr>
          </a:p>
          <a:p>
            <a:pPr marL="347472" marR="0" lvl="0" indent="-342900">
              <a:lnSpc>
                <a:spcPct val="107000"/>
              </a:lnSpc>
              <a:spcBef>
                <a:spcPts val="0"/>
              </a:spcBef>
              <a:spcAft>
                <a:spcPts val="600"/>
              </a:spcAft>
              <a:buFont typeface="+mj-lt"/>
              <a:buAutoNum type="arabicPeriod"/>
            </a:pPr>
            <a:r>
              <a:rPr lang="en-US" sz="2300">
                <a:effectLst/>
                <a:latin typeface="Tw Cen MT" panose="020B0602020104020603" pitchFamily="34" charset="0"/>
                <a:ea typeface="Calibri" panose="020F0502020204030204" pitchFamily="34" charset="0"/>
                <a:cs typeface="Calibri" panose="020F0502020204030204" pitchFamily="34" charset="0"/>
              </a:rPr>
              <a:t>Expand </a:t>
            </a:r>
            <a:r>
              <a:rPr lang="en-US" sz="2300" b="1">
                <a:effectLst/>
                <a:latin typeface="Tw Cen MT" panose="020B0602020104020603" pitchFamily="34" charset="0"/>
                <a:ea typeface="Calibri" panose="020F0502020204030204" pitchFamily="34" charset="0"/>
                <a:cs typeface="Calibri" panose="020F0502020204030204" pitchFamily="34" charset="0"/>
              </a:rPr>
              <a:t>college access and support</a:t>
            </a:r>
            <a:r>
              <a:rPr lang="en-US" sz="2300">
                <a:effectLst/>
                <a:latin typeface="Tw Cen MT" panose="020B0602020104020603" pitchFamily="34" charset="0"/>
                <a:ea typeface="Calibri" panose="020F0502020204030204" pitchFamily="34" charset="0"/>
                <a:cs typeface="Calibri" panose="020F0502020204030204" pitchFamily="34" charset="0"/>
              </a:rPr>
              <a:t> models to improve college-going and completion </a:t>
            </a:r>
            <a:endParaRPr lang="en-US" sz="2300"/>
          </a:p>
        </p:txBody>
      </p:sp>
      <p:pic>
        <p:nvPicPr>
          <p:cNvPr id="13" name="Picture 12" descr="A picture containing graphical user interface&#10;&#10;Description automatically generated">
            <a:extLst>
              <a:ext uri="{FF2B5EF4-FFF2-40B4-BE49-F238E27FC236}">
                <a16:creationId xmlns:a16="http://schemas.microsoft.com/office/drawing/2014/main" id="{FE5D3756-246E-69E3-3007-CA14993E308B}"/>
              </a:ext>
            </a:extLst>
          </p:cNvPr>
          <p:cNvPicPr>
            <a:picLocks noChangeAspect="1"/>
          </p:cNvPicPr>
          <p:nvPr/>
        </p:nvPicPr>
        <p:blipFill rotWithShape="1">
          <a:blip r:embed="rId3">
            <a:extLst>
              <a:ext uri="{28A0092B-C50C-407E-A947-70E740481C1C}">
                <a14:useLocalDpi xmlns:a14="http://schemas.microsoft.com/office/drawing/2010/main" val="0"/>
              </a:ext>
            </a:extLst>
          </a:blip>
          <a:srcRect t="5639" r="62066"/>
          <a:stretch/>
        </p:blipFill>
        <p:spPr>
          <a:xfrm>
            <a:off x="246889" y="1600200"/>
            <a:ext cx="1652570" cy="1600200"/>
          </a:xfrm>
          <a:prstGeom prst="rect">
            <a:avLst/>
          </a:prstGeom>
        </p:spPr>
      </p:pic>
      <p:pic>
        <p:nvPicPr>
          <p:cNvPr id="14" name="Picture 13">
            <a:extLst>
              <a:ext uri="{FF2B5EF4-FFF2-40B4-BE49-F238E27FC236}">
                <a16:creationId xmlns:a16="http://schemas.microsoft.com/office/drawing/2014/main" id="{C04887A6-FD99-A604-86C5-5CA7164FA816}"/>
              </a:ext>
            </a:extLst>
          </p:cNvPr>
          <p:cNvPicPr>
            <a:picLocks noChangeAspect="1"/>
          </p:cNvPicPr>
          <p:nvPr/>
        </p:nvPicPr>
        <p:blipFill>
          <a:blip r:embed="rId4"/>
          <a:stretch>
            <a:fillRect/>
          </a:stretch>
        </p:blipFill>
        <p:spPr>
          <a:xfrm>
            <a:off x="253184" y="3376285"/>
            <a:ext cx="1822862" cy="2840982"/>
          </a:xfrm>
          <a:prstGeom prst="rect">
            <a:avLst/>
          </a:prstGeom>
        </p:spPr>
      </p:pic>
      <p:sp>
        <p:nvSpPr>
          <p:cNvPr id="15" name="Slide Number Placeholder 14">
            <a:extLst>
              <a:ext uri="{FF2B5EF4-FFF2-40B4-BE49-F238E27FC236}">
                <a16:creationId xmlns:a16="http://schemas.microsoft.com/office/drawing/2014/main" id="{B07309BA-6ACB-9284-1F9A-131BEF99285D}"/>
              </a:ext>
            </a:extLst>
          </p:cNvPr>
          <p:cNvSpPr txBox="1">
            <a:spLocks/>
          </p:cNvSpPr>
          <p:nvPr/>
        </p:nvSpPr>
        <p:spPr>
          <a:xfrm>
            <a:off x="162100" y="6419361"/>
            <a:ext cx="548640" cy="318784"/>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8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a:ln>
                <a:noFill/>
              </a:ln>
              <a:solidFill>
                <a:srgbClr val="015D83"/>
              </a:solidFill>
              <a:effectLst/>
              <a:uLnTx/>
              <a:uFillTx/>
              <a:latin typeface="Tw Cen MT" panose="020B0602020104020603" pitchFamily="34" charset="0"/>
              <a:ea typeface="+mn-ea"/>
              <a:cs typeface="Arial"/>
              <a:sym typeface="Arial"/>
            </a:endParaRPr>
          </a:p>
        </p:txBody>
      </p:sp>
    </p:spTree>
    <p:extLst>
      <p:ext uri="{BB962C8B-B14F-4D97-AF65-F5344CB8AC3E}">
        <p14:creationId xmlns:p14="http://schemas.microsoft.com/office/powerpoint/2010/main" val="1858913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3A8409C-4199-4CE3-6A0F-AAB675F9EA27}"/>
              </a:ext>
            </a:extLst>
          </p:cNvPr>
          <p:cNvSpPr txBox="1"/>
          <p:nvPr/>
        </p:nvSpPr>
        <p:spPr>
          <a:xfrm>
            <a:off x="2261339" y="1605742"/>
            <a:ext cx="6097112" cy="43088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2200" b="0" i="0" u="none" strike="noStrike" kern="0" cap="none" spc="0" normalizeH="0" baseline="0" noProof="0">
                <a:ln>
                  <a:noFill/>
                </a:ln>
                <a:solidFill>
                  <a:srgbClr val="000000"/>
                </a:solidFill>
                <a:effectLst/>
                <a:uLnTx/>
                <a:uFillTx/>
                <a:latin typeface="Tw Cen MT" panose="020B0602020104020603" pitchFamily="34" charset="0"/>
                <a:ea typeface="Calibri" panose="020F0502020204030204" pitchFamily="34" charset="0"/>
                <a:cs typeface="Calibri" panose="020F0502020204030204" pitchFamily="34" charset="0"/>
                <a:sym typeface="Arial"/>
              </a:rPr>
              <a:t>Invest</a:t>
            </a:r>
            <a:endParaRPr kumimoji="0" lang="en-US" sz="2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Rectangle 13">
            <a:extLst>
              <a:ext uri="{FF2B5EF4-FFF2-40B4-BE49-F238E27FC236}">
                <a16:creationId xmlns:a16="http://schemas.microsoft.com/office/drawing/2014/main" id="{BB257985-CA30-C3C6-27DE-1A65143B6F57}"/>
              </a:ext>
            </a:extLst>
          </p:cNvPr>
          <p:cNvSpPr/>
          <p:nvPr/>
        </p:nvSpPr>
        <p:spPr>
          <a:xfrm>
            <a:off x="2588029" y="1507375"/>
            <a:ext cx="809106" cy="471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5" name="Content Placeholder 2">
            <a:extLst>
              <a:ext uri="{FF2B5EF4-FFF2-40B4-BE49-F238E27FC236}">
                <a16:creationId xmlns:a16="http://schemas.microsoft.com/office/drawing/2014/main" id="{CB902718-4979-00C4-3D21-141315AA8EDB}"/>
              </a:ext>
            </a:extLst>
          </p:cNvPr>
          <p:cNvSpPr>
            <a:spLocks noGrp="1"/>
          </p:cNvSpPr>
          <p:nvPr>
            <p:ph idx="1"/>
          </p:nvPr>
        </p:nvSpPr>
        <p:spPr>
          <a:xfrm>
            <a:off x="2258568" y="1600200"/>
            <a:ext cx="9683496" cy="4846320"/>
          </a:xfrm>
        </p:spPr>
        <p:txBody>
          <a:bodyPr>
            <a:noAutofit/>
          </a:bodyPr>
          <a:lstStyle/>
          <a:p>
            <a:pPr marL="342900" marR="0" lvl="0" indent="0">
              <a:lnSpc>
                <a:spcPct val="107000"/>
              </a:lnSpc>
              <a:spcBef>
                <a:spcPts val="0"/>
              </a:spcBef>
              <a:spcAft>
                <a:spcPts val="600"/>
              </a:spcAft>
              <a:buNone/>
              <a:tabLst>
                <a:tab pos="4167188" algn="l"/>
              </a:tabLst>
            </a:pPr>
            <a:r>
              <a:rPr lang="en-US" sz="2200" b="1">
                <a:effectLst/>
                <a:latin typeface="Tw Cen MT" panose="020B0602020104020603" pitchFamily="34" charset="0"/>
                <a:ea typeface="Calibri" panose="020F0502020204030204" pitchFamily="34" charset="0"/>
                <a:cs typeface="Calibri" panose="020F0502020204030204" pitchFamily="34" charset="0"/>
              </a:rPr>
              <a:t>Invest</a:t>
            </a:r>
            <a:r>
              <a:rPr lang="en-US" sz="2200">
                <a:effectLst/>
                <a:latin typeface="Tw Cen MT" panose="020B0602020104020603" pitchFamily="34" charset="0"/>
                <a:ea typeface="Calibri" panose="020F0502020204030204" pitchFamily="34" charset="0"/>
                <a:cs typeface="Calibri" panose="020F0502020204030204" pitchFamily="34" charset="0"/>
              </a:rPr>
              <a:t> in public higher education through an </a:t>
            </a:r>
            <a:r>
              <a:rPr lang="en-US" sz="2200" b="1">
                <a:effectLst/>
                <a:latin typeface="Tw Cen MT" panose="020B0602020104020603" pitchFamily="34" charset="0"/>
                <a:ea typeface="Calibri" panose="020F0502020204030204" pitchFamily="34" charset="0"/>
                <a:cs typeface="Calibri" panose="020F0502020204030204" pitchFamily="34" charset="0"/>
              </a:rPr>
              <a:t>equitable, stable, and sufficient funding</a:t>
            </a:r>
            <a:r>
              <a:rPr lang="en-US" sz="2200">
                <a:effectLst/>
                <a:latin typeface="Tw Cen MT" panose="020B0602020104020603" pitchFamily="34" charset="0"/>
                <a:ea typeface="Calibri" panose="020F0502020204030204" pitchFamily="34" charset="0"/>
                <a:cs typeface="Calibri" panose="020F0502020204030204" pitchFamily="34" charset="0"/>
              </a:rPr>
              <a:t> system</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39725">
              <a:lnSpc>
                <a:spcPct val="107000"/>
              </a:lnSpc>
              <a:spcBef>
                <a:spcPts val="0"/>
              </a:spcBef>
              <a:spcAft>
                <a:spcPts val="600"/>
              </a:spcAft>
              <a:buFont typeface="+mj-lt"/>
              <a:buAutoNum type="arabicPeriod" startAt="2"/>
              <a:tabLst>
                <a:tab pos="4167188" algn="l"/>
              </a:tabLst>
            </a:pPr>
            <a:r>
              <a:rPr lang="en-US" sz="2200">
                <a:effectLst/>
                <a:latin typeface="Tw Cen MT" panose="020B0602020104020603" pitchFamily="34" charset="0"/>
                <a:ea typeface="Calibri" panose="020F0502020204030204" pitchFamily="34" charset="0"/>
                <a:cs typeface="Calibri" panose="020F0502020204030204" pitchFamily="34" charset="0"/>
              </a:rPr>
              <a:t>Increase </a:t>
            </a:r>
            <a:r>
              <a:rPr lang="en-US" sz="2200" b="1">
                <a:effectLst/>
                <a:latin typeface="Tw Cen MT" panose="020B0602020104020603" pitchFamily="34" charset="0"/>
                <a:ea typeface="Calibri" panose="020F0502020204030204" pitchFamily="34" charset="0"/>
                <a:cs typeface="Calibri" panose="020F0502020204030204" pitchFamily="34" charset="0"/>
              </a:rPr>
              <a:t>Monetary Award Program (MAP) funding to $1 billion</a:t>
            </a:r>
            <a:r>
              <a:rPr lang="en-US" sz="2200">
                <a:effectLst/>
                <a:latin typeface="Tw Cen MT" panose="020B0602020104020603" pitchFamily="34" charset="0"/>
                <a:ea typeface="Calibri" panose="020F0502020204030204" pitchFamily="34" charset="0"/>
                <a:cs typeface="Calibri" panose="020F0502020204030204" pitchFamily="34" charset="0"/>
              </a:rPr>
              <a:t> over ten years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347472" marR="0" lvl="0" indent="-342900">
              <a:lnSpc>
                <a:spcPct val="107000"/>
              </a:lnSpc>
              <a:spcBef>
                <a:spcPts val="0"/>
              </a:spcBef>
              <a:spcAft>
                <a:spcPts val="600"/>
              </a:spcAft>
              <a:buFont typeface="+mj-lt"/>
              <a:buAutoNum type="arabicPeriod" startAt="2"/>
              <a:tabLst>
                <a:tab pos="4167188" algn="l"/>
              </a:tabLst>
            </a:pPr>
            <a:r>
              <a:rPr lang="en-US" sz="2200">
                <a:effectLst/>
                <a:latin typeface="Tw Cen MT" panose="020B0602020104020603" pitchFamily="34" charset="0"/>
                <a:ea typeface="Calibri" panose="020F0502020204030204" pitchFamily="34" charset="0"/>
                <a:cs typeface="Calibri" panose="020F0502020204030204" pitchFamily="34" charset="0"/>
              </a:rPr>
              <a:t>Allow MAP grants to be used for </a:t>
            </a:r>
            <a:r>
              <a:rPr lang="en-US" sz="2200" b="1">
                <a:effectLst/>
                <a:latin typeface="Tw Cen MT" panose="020B0602020104020603" pitchFamily="34" charset="0"/>
                <a:ea typeface="Calibri" panose="020F0502020204030204" pitchFamily="34" charset="0"/>
                <a:cs typeface="Calibri" panose="020F0502020204030204" pitchFamily="34" charset="0"/>
              </a:rPr>
              <a:t>year-round study</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p>
            <a:pPr marL="347472" marR="0" lvl="0" indent="-342900">
              <a:lnSpc>
                <a:spcPct val="107000"/>
              </a:lnSpc>
              <a:spcBef>
                <a:spcPts val="0"/>
              </a:spcBef>
              <a:spcAft>
                <a:spcPts val="600"/>
              </a:spcAft>
              <a:buFont typeface="+mj-lt"/>
              <a:buAutoNum type="arabicPeriod" startAt="2"/>
            </a:pPr>
            <a:r>
              <a:rPr lang="en-US" sz="2200">
                <a:effectLst/>
                <a:latin typeface="Tw Cen MT" panose="020B0602020104020603" pitchFamily="34" charset="0"/>
                <a:ea typeface="Calibri" panose="020F0502020204030204" pitchFamily="34" charset="0"/>
                <a:cs typeface="Calibri" panose="020F0502020204030204" pitchFamily="34" charset="0"/>
              </a:rPr>
              <a:t>Address the </a:t>
            </a:r>
            <a:r>
              <a:rPr lang="en-US" sz="2200" b="1">
                <a:effectLst/>
                <a:latin typeface="Tw Cen MT" panose="020B0602020104020603" pitchFamily="34" charset="0"/>
                <a:ea typeface="Calibri" panose="020F0502020204030204" pitchFamily="34" charset="0"/>
                <a:cs typeface="Calibri" panose="020F0502020204030204" pitchFamily="34" charset="0"/>
              </a:rPr>
              <a:t>challenge of “holds”</a:t>
            </a:r>
            <a:r>
              <a:rPr lang="en-US" sz="2200">
                <a:effectLst/>
                <a:latin typeface="Tw Cen MT" panose="020B0602020104020603" pitchFamily="34" charset="0"/>
                <a:ea typeface="Calibri" panose="020F0502020204030204" pitchFamily="34" charset="0"/>
                <a:cs typeface="Calibri" panose="020F0502020204030204" pitchFamily="34" charset="0"/>
              </a:rPr>
              <a:t> on student accounts that prevent them from completing their degrees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347472" marR="0" lvl="0" indent="-342900">
              <a:lnSpc>
                <a:spcPct val="107000"/>
              </a:lnSpc>
              <a:spcBef>
                <a:spcPts val="0"/>
              </a:spcBef>
              <a:spcAft>
                <a:spcPts val="600"/>
              </a:spcAft>
              <a:buFont typeface="+mj-lt"/>
              <a:buAutoNum type="arabicPeriod" startAt="2"/>
            </a:pPr>
            <a:r>
              <a:rPr lang="en-US" sz="2200">
                <a:effectLst/>
                <a:latin typeface="Tw Cen MT" panose="020B0602020104020603" pitchFamily="34" charset="0"/>
                <a:ea typeface="Calibri" panose="020F0502020204030204" pitchFamily="34" charset="0"/>
                <a:cs typeface="Calibri" panose="020F0502020204030204" pitchFamily="34" charset="0"/>
              </a:rPr>
              <a:t>Support new </a:t>
            </a:r>
            <a:r>
              <a:rPr lang="en-US" sz="2200" b="1">
                <a:effectLst/>
                <a:latin typeface="Tw Cen MT" panose="020B0602020104020603" pitchFamily="34" charset="0"/>
                <a:ea typeface="Calibri" panose="020F0502020204030204" pitchFamily="34" charset="0"/>
                <a:cs typeface="Calibri" panose="020F0502020204030204" pitchFamily="34" charset="0"/>
              </a:rPr>
              <a:t>low-interest loan programs</a:t>
            </a:r>
            <a:r>
              <a:rPr lang="en-US" sz="2200">
                <a:effectLst/>
                <a:latin typeface="Tw Cen MT" panose="020B0602020104020603" pitchFamily="34" charset="0"/>
                <a:ea typeface="Calibri" panose="020F0502020204030204" pitchFamily="34" charset="0"/>
                <a:cs typeface="Calibri" panose="020F0502020204030204" pitchFamily="34" charset="0"/>
              </a:rPr>
              <a:t> through the Office of the Treasurer for low-income students</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347472" marR="0" lvl="0" indent="-342900">
              <a:lnSpc>
                <a:spcPct val="107000"/>
              </a:lnSpc>
              <a:spcBef>
                <a:spcPts val="0"/>
              </a:spcBef>
              <a:spcAft>
                <a:spcPts val="600"/>
              </a:spcAft>
              <a:buFont typeface="+mj-lt"/>
              <a:buAutoNum type="arabicPeriod" startAt="2"/>
            </a:pPr>
            <a:r>
              <a:rPr lang="en-US" sz="2200">
                <a:effectLst/>
                <a:latin typeface="Tw Cen MT" panose="020B0602020104020603" pitchFamily="34" charset="0"/>
                <a:ea typeface="Calibri" panose="020F0502020204030204" pitchFamily="34" charset="0"/>
                <a:cs typeface="Calibri" panose="020F0502020204030204" pitchFamily="34" charset="0"/>
              </a:rPr>
              <a:t>Encourage creative options for family </a:t>
            </a:r>
            <a:r>
              <a:rPr lang="en-US" sz="2200" b="1">
                <a:effectLst/>
                <a:latin typeface="Tw Cen MT" panose="020B0602020104020603" pitchFamily="34" charset="0"/>
                <a:ea typeface="Calibri" panose="020F0502020204030204" pitchFamily="34" charset="0"/>
                <a:cs typeface="Calibri" panose="020F0502020204030204" pitchFamily="34" charset="0"/>
              </a:rPr>
              <a:t>savings through Illinois’ 529 plans</a:t>
            </a:r>
            <a:r>
              <a:rPr lang="en-US" sz="2200">
                <a:effectLst/>
                <a:latin typeface="Tw Cen MT" panose="020B0602020104020603" pitchFamily="34" charset="0"/>
                <a:ea typeface="Calibri" panose="020F0502020204030204" pitchFamily="34" charset="0"/>
                <a:cs typeface="Calibri" panose="020F0502020204030204" pitchFamily="34"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347472" marR="0" lvl="0" indent="-342900">
              <a:lnSpc>
                <a:spcPct val="107000"/>
              </a:lnSpc>
              <a:spcBef>
                <a:spcPts val="0"/>
              </a:spcBef>
              <a:spcAft>
                <a:spcPts val="600"/>
              </a:spcAft>
              <a:buFont typeface="+mj-lt"/>
              <a:buAutoNum type="arabicPeriod" startAt="2"/>
            </a:pPr>
            <a:r>
              <a:rPr lang="en-US" sz="2200">
                <a:effectLst/>
                <a:latin typeface="Tw Cen MT" panose="020B0602020104020603" pitchFamily="34" charset="0"/>
                <a:ea typeface="Calibri" panose="020F0502020204030204" pitchFamily="34" charset="0"/>
                <a:cs typeface="Calibri" panose="020F0502020204030204" pitchFamily="34" charset="0"/>
              </a:rPr>
              <a:t>Pilot and expand </a:t>
            </a:r>
            <a:r>
              <a:rPr lang="en-US" sz="2200" b="1">
                <a:effectLst/>
                <a:latin typeface="Tw Cen MT" panose="020B0602020104020603" pitchFamily="34" charset="0"/>
                <a:ea typeface="Calibri" panose="020F0502020204030204" pitchFamily="34" charset="0"/>
                <a:cs typeface="Calibri" panose="020F0502020204030204" pitchFamily="34" charset="0"/>
              </a:rPr>
              <a:t>shared services</a:t>
            </a:r>
            <a:r>
              <a:rPr lang="en-US" sz="2200">
                <a:effectLst/>
                <a:latin typeface="Tw Cen MT" panose="020B0602020104020603" pitchFamily="34" charset="0"/>
                <a:ea typeface="Calibri" panose="020F0502020204030204" pitchFamily="34" charset="0"/>
                <a:cs typeface="Calibri" panose="020F0502020204030204" pitchFamily="34" charset="0"/>
              </a:rPr>
              <a:t> programs to reduce administrative costs</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347472" marR="0" lvl="0" indent="-342900">
              <a:lnSpc>
                <a:spcPct val="107000"/>
              </a:lnSpc>
              <a:spcBef>
                <a:spcPts val="0"/>
              </a:spcBef>
              <a:spcAft>
                <a:spcPts val="600"/>
              </a:spcAft>
              <a:buFont typeface="+mj-lt"/>
              <a:buAutoNum type="arabicPeriod" startAt="2"/>
            </a:pPr>
            <a:r>
              <a:rPr lang="en-US" sz="2200">
                <a:effectLst/>
                <a:latin typeface="Tw Cen MT" panose="020B0602020104020603" pitchFamily="34" charset="0"/>
                <a:ea typeface="Calibri" panose="020F0502020204030204" pitchFamily="34" charset="0"/>
                <a:cs typeface="Calibri" panose="020F0502020204030204" pitchFamily="34" charset="0"/>
              </a:rPr>
              <a:t>Expand </a:t>
            </a:r>
            <a:r>
              <a:rPr lang="en-US" sz="2200" b="1">
                <a:effectLst/>
                <a:latin typeface="Tw Cen MT" panose="020B0602020104020603" pitchFamily="34" charset="0"/>
                <a:ea typeface="Calibri" panose="020F0502020204030204" pitchFamily="34" charset="0"/>
                <a:cs typeface="Calibri" panose="020F0502020204030204" pitchFamily="34" charset="0"/>
              </a:rPr>
              <a:t>joint purchasing</a:t>
            </a:r>
            <a:r>
              <a:rPr lang="en-US" sz="2200">
                <a:effectLst/>
                <a:latin typeface="Tw Cen MT" panose="020B0602020104020603" pitchFamily="34" charset="0"/>
                <a:ea typeface="Calibri" panose="020F0502020204030204" pitchFamily="34" charset="0"/>
                <a:cs typeface="Calibri" panose="020F0502020204030204" pitchFamily="34" charset="0"/>
              </a:rPr>
              <a:t> among institutions</a:t>
            </a:r>
            <a:endParaRPr lang="en-US" sz="2200"/>
          </a:p>
        </p:txBody>
      </p:sp>
      <p:pic>
        <p:nvPicPr>
          <p:cNvPr id="16" name="Picture 15" descr="A picture containing graphical user interface&#10;&#10;Description automatically generated">
            <a:extLst>
              <a:ext uri="{FF2B5EF4-FFF2-40B4-BE49-F238E27FC236}">
                <a16:creationId xmlns:a16="http://schemas.microsoft.com/office/drawing/2014/main" id="{38EF1562-F9DD-EF25-4798-8E882BE3415D}"/>
              </a:ext>
            </a:extLst>
          </p:cNvPr>
          <p:cNvPicPr>
            <a:picLocks noChangeAspect="1"/>
          </p:cNvPicPr>
          <p:nvPr/>
        </p:nvPicPr>
        <p:blipFill rotWithShape="1">
          <a:blip r:embed="rId3">
            <a:extLst>
              <a:ext uri="{28A0092B-C50C-407E-A947-70E740481C1C}">
                <a14:useLocalDpi xmlns:a14="http://schemas.microsoft.com/office/drawing/2010/main" val="0"/>
              </a:ext>
            </a:extLst>
          </a:blip>
          <a:srcRect t="9295" r="55103"/>
          <a:stretch/>
        </p:blipFill>
        <p:spPr>
          <a:xfrm>
            <a:off x="248232" y="1600200"/>
            <a:ext cx="1736685" cy="1600200"/>
          </a:xfrm>
          <a:prstGeom prst="rect">
            <a:avLst/>
          </a:prstGeom>
        </p:spPr>
      </p:pic>
      <p:sp>
        <p:nvSpPr>
          <p:cNvPr id="17" name="Title 1">
            <a:extLst>
              <a:ext uri="{FF2B5EF4-FFF2-40B4-BE49-F238E27FC236}">
                <a16:creationId xmlns:a16="http://schemas.microsoft.com/office/drawing/2014/main" id="{41011287-5965-E47E-3643-24F601791E8E}"/>
              </a:ext>
            </a:extLst>
          </p:cNvPr>
          <p:cNvSpPr>
            <a:spLocks noGrp="1"/>
          </p:cNvSpPr>
          <p:nvPr>
            <p:ph type="title"/>
          </p:nvPr>
        </p:nvSpPr>
        <p:spPr>
          <a:xfrm>
            <a:off x="495300" y="18255"/>
            <a:ext cx="10128364" cy="1325563"/>
          </a:xfrm>
          <a:prstGeom prst="rect">
            <a:avLst/>
          </a:prstGeom>
        </p:spPr>
        <p:txBody>
          <a:bodyPr>
            <a:normAutofit/>
          </a:bodyPr>
          <a:lstStyle/>
          <a:p>
            <a:r>
              <a:rPr lang="en-US" sz="2800"/>
              <a:t>25 Strategies for a Thriving Illinois</a:t>
            </a:r>
            <a:endParaRPr lang="en-US" sz="2400" i="1"/>
          </a:p>
        </p:txBody>
      </p:sp>
      <p:pic>
        <p:nvPicPr>
          <p:cNvPr id="18" name="Picture 17">
            <a:extLst>
              <a:ext uri="{FF2B5EF4-FFF2-40B4-BE49-F238E27FC236}">
                <a16:creationId xmlns:a16="http://schemas.microsoft.com/office/drawing/2014/main" id="{56A57160-56C3-ACDD-C399-34AA8F149CCE}"/>
              </a:ext>
            </a:extLst>
          </p:cNvPr>
          <p:cNvPicPr>
            <a:picLocks noChangeAspect="1"/>
          </p:cNvPicPr>
          <p:nvPr/>
        </p:nvPicPr>
        <p:blipFill>
          <a:blip r:embed="rId4"/>
          <a:stretch>
            <a:fillRect/>
          </a:stretch>
        </p:blipFill>
        <p:spPr>
          <a:xfrm>
            <a:off x="505" y="3379749"/>
            <a:ext cx="2176461" cy="2840982"/>
          </a:xfrm>
          <a:prstGeom prst="rect">
            <a:avLst/>
          </a:prstGeom>
        </p:spPr>
      </p:pic>
      <p:sp>
        <p:nvSpPr>
          <p:cNvPr id="19" name="Slide Number Placeholder 14">
            <a:extLst>
              <a:ext uri="{FF2B5EF4-FFF2-40B4-BE49-F238E27FC236}">
                <a16:creationId xmlns:a16="http://schemas.microsoft.com/office/drawing/2014/main" id="{786F2B3B-82DF-0519-D310-D5E80F431F06}"/>
              </a:ext>
            </a:extLst>
          </p:cNvPr>
          <p:cNvSpPr txBox="1">
            <a:spLocks/>
          </p:cNvSpPr>
          <p:nvPr/>
        </p:nvSpPr>
        <p:spPr>
          <a:xfrm>
            <a:off x="162100" y="6419361"/>
            <a:ext cx="548640" cy="318784"/>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8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a:ln>
                <a:noFill/>
              </a:ln>
              <a:solidFill>
                <a:srgbClr val="015D83"/>
              </a:solidFill>
              <a:effectLst/>
              <a:uLnTx/>
              <a:uFillTx/>
              <a:latin typeface="Tw Cen MT" panose="020B0602020104020603" pitchFamily="34" charset="0"/>
              <a:ea typeface="+mn-ea"/>
              <a:cs typeface="Arial"/>
              <a:sym typeface="Arial"/>
            </a:endParaRPr>
          </a:p>
        </p:txBody>
      </p:sp>
    </p:spTree>
    <p:extLst>
      <p:ext uri="{BB962C8B-B14F-4D97-AF65-F5344CB8AC3E}">
        <p14:creationId xmlns:p14="http://schemas.microsoft.com/office/powerpoint/2010/main" val="3964416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B335-60D1-F885-10FA-434F0AFB7B0C}"/>
              </a:ext>
            </a:extLst>
          </p:cNvPr>
          <p:cNvSpPr>
            <a:spLocks noGrp="1"/>
          </p:cNvSpPr>
          <p:nvPr>
            <p:ph type="title"/>
          </p:nvPr>
        </p:nvSpPr>
        <p:spPr/>
        <p:txBody>
          <a:bodyPr/>
          <a:lstStyle/>
          <a:p>
            <a:r>
              <a:rPr lang="en-US" dirty="0"/>
              <a:t>ICCB GOAL 1: Equity with Metrics</a:t>
            </a:r>
          </a:p>
        </p:txBody>
      </p:sp>
      <p:pic>
        <p:nvPicPr>
          <p:cNvPr id="13" name="Picture 12">
            <a:extLst>
              <a:ext uri="{FF2B5EF4-FFF2-40B4-BE49-F238E27FC236}">
                <a16:creationId xmlns:a16="http://schemas.microsoft.com/office/drawing/2014/main" id="{3EDB99E0-FA42-FE8B-9C3C-68E3EE30919B}"/>
              </a:ext>
            </a:extLst>
          </p:cNvPr>
          <p:cNvPicPr>
            <a:picLocks noChangeAspect="1"/>
          </p:cNvPicPr>
          <p:nvPr/>
        </p:nvPicPr>
        <p:blipFill>
          <a:blip r:embed="rId2"/>
          <a:stretch>
            <a:fillRect/>
          </a:stretch>
        </p:blipFill>
        <p:spPr>
          <a:xfrm>
            <a:off x="0" y="927143"/>
            <a:ext cx="12192000" cy="5003713"/>
          </a:xfrm>
          <a:prstGeom prst="rect">
            <a:avLst/>
          </a:prstGeom>
        </p:spPr>
      </p:pic>
    </p:spTree>
    <p:extLst>
      <p:ext uri="{BB962C8B-B14F-4D97-AF65-F5344CB8AC3E}">
        <p14:creationId xmlns:p14="http://schemas.microsoft.com/office/powerpoint/2010/main" val="3456784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9836A5-42EA-5D4E-63B8-B6F64065DE90}"/>
              </a:ext>
            </a:extLst>
          </p:cNvPr>
          <p:cNvSpPr>
            <a:spLocks noGrp="1"/>
          </p:cNvSpPr>
          <p:nvPr>
            <p:ph type="title"/>
          </p:nvPr>
        </p:nvSpPr>
        <p:spPr>
          <a:xfrm>
            <a:off x="495300" y="18255"/>
            <a:ext cx="10128364" cy="1325563"/>
          </a:xfrm>
          <a:prstGeom prst="rect">
            <a:avLst/>
          </a:prstGeom>
        </p:spPr>
        <p:txBody>
          <a:bodyPr>
            <a:normAutofit/>
          </a:bodyPr>
          <a:lstStyle/>
          <a:p>
            <a:r>
              <a:rPr lang="en-US" sz="2800"/>
              <a:t>25 Strategies for a Thriving Illinois</a:t>
            </a:r>
            <a:endParaRPr lang="en-US" sz="2800" i="1"/>
          </a:p>
        </p:txBody>
      </p:sp>
      <p:sp>
        <p:nvSpPr>
          <p:cNvPr id="12" name="Content Placeholder 2">
            <a:extLst>
              <a:ext uri="{FF2B5EF4-FFF2-40B4-BE49-F238E27FC236}">
                <a16:creationId xmlns:a16="http://schemas.microsoft.com/office/drawing/2014/main" id="{D3986953-5BB7-061A-1374-65D11060E7FC}"/>
              </a:ext>
            </a:extLst>
          </p:cNvPr>
          <p:cNvSpPr>
            <a:spLocks noGrp="1"/>
          </p:cNvSpPr>
          <p:nvPr>
            <p:ph idx="1"/>
          </p:nvPr>
        </p:nvSpPr>
        <p:spPr>
          <a:xfrm>
            <a:off x="2258568" y="1600200"/>
            <a:ext cx="9683496" cy="5182151"/>
          </a:xfrm>
        </p:spPr>
        <p:txBody>
          <a:bodyPr>
            <a:noAutofit/>
          </a:bodyPr>
          <a:lstStyle/>
          <a:p>
            <a:pPr marL="347472" marR="0" lvl="0" indent="-346075">
              <a:lnSpc>
                <a:spcPct val="107000"/>
              </a:lnSpc>
              <a:spcBef>
                <a:spcPts val="0"/>
              </a:spcBef>
              <a:spcAft>
                <a:spcPts val="600"/>
              </a:spcAft>
              <a:buFont typeface="+mj-lt"/>
              <a:buAutoNum type="arabicPeriod"/>
            </a:pPr>
            <a:r>
              <a:rPr lang="en-US" sz="2000" dirty="0">
                <a:effectLst/>
                <a:latin typeface="Tw Cen MT" panose="020B0602020104020603" pitchFamily="34" charset="0"/>
                <a:ea typeface="Calibri" panose="020F0502020204030204" pitchFamily="34" charset="0"/>
                <a:cs typeface="Calibri" panose="020F0502020204030204" pitchFamily="34" charset="0"/>
              </a:rPr>
              <a:t>Leverage the </a:t>
            </a:r>
            <a:r>
              <a:rPr lang="en-US" sz="2000" b="1" dirty="0">
                <a:effectLst/>
                <a:latin typeface="Tw Cen MT" panose="020B0602020104020603" pitchFamily="34" charset="0"/>
                <a:ea typeface="Calibri" panose="020F0502020204030204" pitchFamily="34" charset="0"/>
                <a:cs typeface="Calibri" panose="020F0502020204030204" pitchFamily="34" charset="0"/>
              </a:rPr>
              <a:t>Illinois Innovation Network</a:t>
            </a:r>
            <a:r>
              <a:rPr lang="en-US" sz="2000" dirty="0">
                <a:effectLst/>
                <a:latin typeface="Tw Cen MT" panose="020B0602020104020603" pitchFamily="34" charset="0"/>
                <a:ea typeface="Calibri" panose="020F0502020204030204" pitchFamily="34" charset="0"/>
                <a:cs typeface="Calibri" panose="020F0502020204030204" pitchFamily="34" charset="0"/>
              </a:rPr>
              <a:t> </a:t>
            </a:r>
            <a:endParaRPr lang="en-US" sz="2000" dirty="0">
              <a:effectLst/>
              <a:latin typeface="Tw Cen MT" panose="020B0602020104020603" pitchFamily="34" charset="0"/>
              <a:ea typeface="Calibri" panose="020F0502020204030204" pitchFamily="34" charset="0"/>
              <a:cs typeface="Times New Roman" panose="02020603050405020304" pitchFamily="18" charset="0"/>
            </a:endParaRPr>
          </a:p>
          <a:p>
            <a:pPr marL="347472" marR="0" lvl="0" indent="-346075">
              <a:lnSpc>
                <a:spcPct val="107000"/>
              </a:lnSpc>
              <a:spcBef>
                <a:spcPts val="0"/>
              </a:spcBef>
              <a:spcAft>
                <a:spcPts val="600"/>
              </a:spcAft>
              <a:buFont typeface="+mj-lt"/>
              <a:buAutoNum type="arabicPeriod"/>
            </a:pPr>
            <a:r>
              <a:rPr lang="en-US" sz="2000" dirty="0">
                <a:effectLst/>
                <a:latin typeface="Tw Cen MT" panose="020B0602020104020603" pitchFamily="34" charset="0"/>
                <a:ea typeface="Calibri" panose="020F0502020204030204" pitchFamily="34" charset="0"/>
                <a:cs typeface="Calibri" panose="020F0502020204030204" pitchFamily="34" charset="0"/>
              </a:rPr>
              <a:t>Establish a statewide </a:t>
            </a:r>
            <a:r>
              <a:rPr lang="en-US" sz="2000" b="1" dirty="0">
                <a:effectLst/>
                <a:latin typeface="Tw Cen MT" panose="020B0602020104020603" pitchFamily="34" charset="0"/>
                <a:ea typeface="Calibri" panose="020F0502020204030204" pitchFamily="34" charset="0"/>
                <a:cs typeface="Calibri" panose="020F0502020204030204" pitchFamily="34" charset="0"/>
              </a:rPr>
              <a:t>Business and Employer Advisory Council</a:t>
            </a:r>
            <a:r>
              <a:rPr lang="en-US" sz="2000" dirty="0">
                <a:effectLst/>
                <a:latin typeface="Tw Cen MT" panose="020B0602020104020603" pitchFamily="34" charset="0"/>
                <a:ea typeface="Calibri" panose="020F0502020204030204" pitchFamily="34" charset="0"/>
                <a:cs typeface="Calibri" panose="020F0502020204030204" pitchFamily="34" charset="0"/>
              </a:rPr>
              <a:t> to foster the growth of Illinois’ talent pipeline</a:t>
            </a:r>
            <a:endParaRPr lang="en-US" sz="2000" dirty="0">
              <a:effectLst/>
              <a:latin typeface="Tw Cen MT" panose="020B0602020104020603" pitchFamily="34" charset="0"/>
              <a:ea typeface="Calibri" panose="020F0502020204030204" pitchFamily="34" charset="0"/>
              <a:cs typeface="Times New Roman" panose="02020603050405020304" pitchFamily="18" charset="0"/>
            </a:endParaRPr>
          </a:p>
          <a:p>
            <a:pPr marL="347472" marR="0" lvl="0" indent="-346075">
              <a:lnSpc>
                <a:spcPct val="107000"/>
              </a:lnSpc>
              <a:spcBef>
                <a:spcPts val="0"/>
              </a:spcBef>
              <a:spcAft>
                <a:spcPts val="600"/>
              </a:spcAft>
              <a:buFont typeface="+mj-lt"/>
              <a:buAutoNum type="arabicPeriod"/>
            </a:pPr>
            <a:r>
              <a:rPr lang="en-US" sz="2000" dirty="0">
                <a:effectLst/>
                <a:latin typeface="Tw Cen MT" panose="020B0602020104020603" pitchFamily="34" charset="0"/>
                <a:ea typeface="Calibri" panose="020F0502020204030204" pitchFamily="34" charset="0"/>
                <a:cs typeface="Calibri" panose="020F0502020204030204" pitchFamily="34" charset="0"/>
              </a:rPr>
              <a:t>Align the state’s </a:t>
            </a:r>
            <a:r>
              <a:rPr lang="en-US" sz="2000" b="1" dirty="0">
                <a:effectLst/>
                <a:latin typeface="Tw Cen MT" panose="020B0602020104020603" pitchFamily="34" charset="0"/>
                <a:ea typeface="Calibri" panose="020F0502020204030204" pitchFamily="34" charset="0"/>
                <a:cs typeface="Calibri" panose="020F0502020204030204" pitchFamily="34" charset="0"/>
              </a:rPr>
              <a:t>economic development and higher education </a:t>
            </a:r>
            <a:r>
              <a:rPr lang="en-US" sz="2000" dirty="0">
                <a:effectLst/>
                <a:latin typeface="Tw Cen MT" panose="020B0602020104020603" pitchFamily="34" charset="0"/>
                <a:ea typeface="Calibri" panose="020F0502020204030204" pitchFamily="34" charset="0"/>
                <a:cs typeface="Calibri" panose="020F0502020204030204" pitchFamily="34" charset="0"/>
              </a:rPr>
              <a:t>strategies, ensuring that both address historic inequities</a:t>
            </a:r>
            <a:endParaRPr lang="en-US" sz="2000" dirty="0">
              <a:effectLst/>
              <a:latin typeface="Tw Cen MT" panose="020B0602020104020603" pitchFamily="34" charset="0"/>
              <a:ea typeface="Calibri" panose="020F0502020204030204" pitchFamily="34" charset="0"/>
              <a:cs typeface="Times New Roman" panose="02020603050405020304" pitchFamily="18" charset="0"/>
            </a:endParaRPr>
          </a:p>
          <a:p>
            <a:pPr marL="347472" marR="0" lvl="0" indent="-347472">
              <a:lnSpc>
                <a:spcPct val="107000"/>
              </a:lnSpc>
              <a:spcBef>
                <a:spcPts val="0"/>
              </a:spcBef>
              <a:spcAft>
                <a:spcPts val="600"/>
              </a:spcAft>
              <a:buFont typeface="+mj-lt"/>
              <a:buAutoNum type="arabicPeriod" startAt="4"/>
            </a:pPr>
            <a:r>
              <a:rPr lang="en-US" sz="2000" dirty="0">
                <a:effectLst/>
                <a:latin typeface="Tw Cen MT" panose="020B0602020104020603" pitchFamily="34" charset="0"/>
                <a:ea typeface="Calibri" panose="020F0502020204030204" pitchFamily="34" charset="0"/>
                <a:cs typeface="Calibri" panose="020F0502020204030204" pitchFamily="34" charset="0"/>
              </a:rPr>
              <a:t>Encourage high school graduates to </a:t>
            </a:r>
            <a:r>
              <a:rPr lang="en-US" sz="2000" b="1" dirty="0">
                <a:effectLst/>
                <a:latin typeface="Tw Cen MT" panose="020B0602020104020603" pitchFamily="34" charset="0"/>
                <a:ea typeface="Calibri" panose="020F0502020204030204" pitchFamily="34" charset="0"/>
                <a:cs typeface="Calibri" panose="020F0502020204030204" pitchFamily="34" charset="0"/>
              </a:rPr>
              <a:t>stay in-state for college</a:t>
            </a:r>
            <a:r>
              <a:rPr lang="en-US" sz="2000" dirty="0">
                <a:effectLst/>
                <a:latin typeface="Tw Cen MT" panose="020B0602020104020603" pitchFamily="34" charset="0"/>
                <a:ea typeface="Calibri" panose="020F0502020204030204" pitchFamily="34" charset="0"/>
                <a:cs typeface="Calibri" panose="020F0502020204030204" pitchFamily="34" charset="0"/>
              </a:rPr>
              <a:t> and keep talent in Illinois</a:t>
            </a:r>
          </a:p>
          <a:p>
            <a:pPr marL="347472" marR="0" lvl="0" indent="-346075">
              <a:lnSpc>
                <a:spcPct val="107000"/>
              </a:lnSpc>
              <a:spcBef>
                <a:spcPts val="0"/>
              </a:spcBef>
              <a:spcAft>
                <a:spcPts val="600"/>
              </a:spcAft>
              <a:buFont typeface="+mj-lt"/>
              <a:buAutoNum type="arabicPeriod" startAt="5"/>
            </a:pPr>
            <a:r>
              <a:rPr lang="en-US" sz="2000" dirty="0">
                <a:solidFill>
                  <a:srgbClr val="000000"/>
                </a:solidFill>
                <a:effectLst/>
                <a:latin typeface="Tw Cen MT" panose="020B0602020104020603" pitchFamily="34" charset="0"/>
                <a:ea typeface="Tw Cen MT" panose="020B0602020104020603" pitchFamily="34" charset="0"/>
                <a:cs typeface="Tw Cen MT" panose="020B0602020104020603" pitchFamily="34" charset="0"/>
              </a:rPr>
              <a:t>Establish a consortium of community colleges and universities to better serve the incumbent </a:t>
            </a:r>
            <a:r>
              <a:rPr lang="en-US" sz="2000" b="1" dirty="0">
                <a:solidFill>
                  <a:srgbClr val="000000"/>
                </a:solidFill>
                <a:effectLst/>
                <a:latin typeface="Tw Cen MT" panose="020B0602020104020603" pitchFamily="34" charset="0"/>
                <a:ea typeface="Tw Cen MT" panose="020B0602020104020603" pitchFamily="34" charset="0"/>
                <a:cs typeface="Tw Cen MT" panose="020B0602020104020603" pitchFamily="34" charset="0"/>
              </a:rPr>
              <a:t>early childhood workforce</a:t>
            </a:r>
            <a:r>
              <a:rPr lang="en-US" sz="2000" dirty="0">
                <a:solidFill>
                  <a:srgbClr val="000000"/>
                </a:solidFill>
                <a:effectLst/>
                <a:latin typeface="Tw Cen MT" panose="020B0602020104020603" pitchFamily="34" charset="0"/>
                <a:ea typeface="Tw Cen MT" panose="020B0602020104020603" pitchFamily="34" charset="0"/>
                <a:cs typeface="Tw Cen MT" panose="020B0602020104020603" pitchFamily="34" charset="0"/>
              </a:rPr>
              <a:t> </a:t>
            </a:r>
            <a:endParaRPr lang="en-US" sz="2000" dirty="0">
              <a:effectLst/>
              <a:latin typeface="Tw Cen MT" panose="020B0602020104020603" pitchFamily="34" charset="0"/>
              <a:ea typeface="Calibri" panose="020F0502020204030204" pitchFamily="34" charset="0"/>
              <a:cs typeface="Times New Roman" panose="02020603050405020304" pitchFamily="18" charset="0"/>
            </a:endParaRPr>
          </a:p>
          <a:p>
            <a:pPr marL="347472" marR="0" lvl="0" indent="-347472">
              <a:lnSpc>
                <a:spcPct val="107000"/>
              </a:lnSpc>
              <a:spcBef>
                <a:spcPts val="0"/>
              </a:spcBef>
              <a:spcAft>
                <a:spcPts val="600"/>
              </a:spcAft>
              <a:buFont typeface="+mj-lt"/>
              <a:buAutoNum type="arabicPeriod" startAt="5"/>
            </a:pPr>
            <a:r>
              <a:rPr lang="en-US" sz="2000" dirty="0">
                <a:effectLst/>
                <a:latin typeface="Tw Cen MT" panose="020B0602020104020603" pitchFamily="34" charset="0"/>
                <a:ea typeface="Calibri" panose="020F0502020204030204" pitchFamily="34" charset="0"/>
                <a:cs typeface="Calibri" panose="020F0502020204030204" pitchFamily="34" charset="0"/>
              </a:rPr>
              <a:t>Expand higher education models of teaching and learning to prepare students for </a:t>
            </a:r>
            <a:r>
              <a:rPr lang="en-US" sz="2000" b="1" dirty="0">
                <a:effectLst/>
                <a:latin typeface="Tw Cen MT" panose="020B0602020104020603" pitchFamily="34" charset="0"/>
                <a:ea typeface="Calibri" panose="020F0502020204030204" pitchFamily="34" charset="0"/>
                <a:cs typeface="Calibri" panose="020F0502020204030204" pitchFamily="34" charset="0"/>
              </a:rPr>
              <a:t>success in the work of the future</a:t>
            </a:r>
            <a:endParaRPr lang="en-US" sz="2000" b="1" dirty="0">
              <a:effectLst/>
              <a:latin typeface="Tw Cen MT" panose="020B0602020104020603" pitchFamily="34" charset="0"/>
              <a:ea typeface="Calibri" panose="020F0502020204030204" pitchFamily="34" charset="0"/>
              <a:cs typeface="Times New Roman" panose="02020603050405020304" pitchFamily="18" charset="0"/>
            </a:endParaRPr>
          </a:p>
          <a:p>
            <a:pPr marL="347472" marR="0" lvl="0" indent="-347472">
              <a:lnSpc>
                <a:spcPct val="107000"/>
              </a:lnSpc>
              <a:spcBef>
                <a:spcPts val="0"/>
              </a:spcBef>
              <a:spcAft>
                <a:spcPts val="600"/>
              </a:spcAft>
              <a:buFont typeface="+mj-lt"/>
              <a:buAutoNum type="arabicPeriod" startAt="5"/>
            </a:pPr>
            <a:r>
              <a:rPr lang="en-US" sz="2000" dirty="0">
                <a:solidFill>
                  <a:srgbClr val="000000"/>
                </a:solidFill>
                <a:effectLst/>
                <a:latin typeface="Tw Cen MT" panose="020B0602020104020603" pitchFamily="34" charset="0"/>
                <a:ea typeface="Tw Cen MT" panose="020B0602020104020603" pitchFamily="34" charset="0"/>
                <a:cs typeface="Tw Cen MT" panose="020B0602020104020603" pitchFamily="34" charset="0"/>
              </a:rPr>
              <a:t>Enhance access to </a:t>
            </a:r>
            <a:r>
              <a:rPr lang="en-US" sz="2000" b="1" dirty="0">
                <a:solidFill>
                  <a:srgbClr val="000000"/>
                </a:solidFill>
                <a:effectLst/>
                <a:latin typeface="Tw Cen MT" panose="020B0602020104020603" pitchFamily="34" charset="0"/>
                <a:ea typeface="Tw Cen MT" panose="020B0602020104020603" pitchFamily="34" charset="0"/>
                <a:cs typeface="Tw Cen MT" panose="020B0602020104020603" pitchFamily="34" charset="0"/>
              </a:rPr>
              <a:t>teacher preparation</a:t>
            </a:r>
            <a:r>
              <a:rPr lang="en-US" sz="2000" dirty="0">
                <a:solidFill>
                  <a:srgbClr val="000000"/>
                </a:solidFill>
                <a:effectLst/>
                <a:latin typeface="Tw Cen MT" panose="020B0602020104020603" pitchFamily="34" charset="0"/>
                <a:ea typeface="Tw Cen MT" panose="020B0602020104020603" pitchFamily="34" charset="0"/>
                <a:cs typeface="Tw Cen MT" panose="020B0602020104020603" pitchFamily="34" charset="0"/>
              </a:rPr>
              <a:t> programs</a:t>
            </a:r>
            <a:endParaRPr lang="en-US" sz="2000" dirty="0">
              <a:effectLst/>
              <a:latin typeface="Tw Cen MT" panose="020B0602020104020603" pitchFamily="34" charset="0"/>
              <a:ea typeface="Calibri" panose="020F0502020204030204" pitchFamily="34" charset="0"/>
              <a:cs typeface="Times New Roman" panose="02020603050405020304" pitchFamily="18" charset="0"/>
            </a:endParaRPr>
          </a:p>
          <a:p>
            <a:pPr marL="347472" marR="0" lvl="0" indent="-347472">
              <a:lnSpc>
                <a:spcPct val="107000"/>
              </a:lnSpc>
              <a:spcBef>
                <a:spcPts val="0"/>
              </a:spcBef>
              <a:spcAft>
                <a:spcPts val="600"/>
              </a:spcAft>
              <a:buFont typeface="+mj-lt"/>
              <a:buAutoNum type="arabicPeriod" startAt="5"/>
            </a:pPr>
            <a:r>
              <a:rPr lang="en-US" sz="2000" dirty="0">
                <a:effectLst/>
                <a:latin typeface="Tw Cen MT" panose="020B0602020104020603" pitchFamily="34" charset="0"/>
                <a:ea typeface="Calibri" panose="020F0502020204030204" pitchFamily="34" charset="0"/>
                <a:cs typeface="Calibri" panose="020F0502020204030204" pitchFamily="34" charset="0"/>
              </a:rPr>
              <a:t>Strengthen the </a:t>
            </a:r>
            <a:r>
              <a:rPr lang="en-US" sz="2000" b="1" dirty="0">
                <a:effectLst/>
                <a:latin typeface="Tw Cen MT" panose="020B0602020104020603" pitchFamily="34" charset="0"/>
                <a:ea typeface="Calibri" panose="020F0502020204030204" pitchFamily="34" charset="0"/>
                <a:cs typeface="Calibri" panose="020F0502020204030204" pitchFamily="34" charset="0"/>
              </a:rPr>
              <a:t>credit transfer system</a:t>
            </a:r>
            <a:r>
              <a:rPr lang="en-US" sz="2000" dirty="0">
                <a:effectLst/>
                <a:latin typeface="Tw Cen MT" panose="020B0602020104020603" pitchFamily="34" charset="0"/>
                <a:ea typeface="Calibri" panose="020F0502020204030204" pitchFamily="34" charset="0"/>
                <a:cs typeface="Calibri" panose="020F0502020204030204" pitchFamily="34" charset="0"/>
              </a:rPr>
              <a:t> to help students stay on track </a:t>
            </a:r>
            <a:endParaRPr lang="en-US" sz="2000" dirty="0">
              <a:effectLst/>
              <a:latin typeface="Tw Cen MT" panose="020B0602020104020603" pitchFamily="34" charset="0"/>
              <a:ea typeface="Calibri" panose="020F0502020204030204" pitchFamily="34" charset="0"/>
              <a:cs typeface="Times New Roman" panose="02020603050405020304" pitchFamily="18" charset="0"/>
            </a:endParaRPr>
          </a:p>
          <a:p>
            <a:pPr marL="347472" marR="0" lvl="0" indent="-347472">
              <a:lnSpc>
                <a:spcPct val="107000"/>
              </a:lnSpc>
              <a:spcBef>
                <a:spcPts val="0"/>
              </a:spcBef>
              <a:spcAft>
                <a:spcPts val="600"/>
              </a:spcAft>
              <a:buFont typeface="+mj-lt"/>
              <a:buAutoNum type="arabicPeriod" startAt="5"/>
            </a:pPr>
            <a:r>
              <a:rPr lang="en-US" sz="2000" dirty="0">
                <a:solidFill>
                  <a:srgbClr val="000000"/>
                </a:solidFill>
                <a:effectLst/>
                <a:latin typeface="Tw Cen MT" panose="020B0602020104020603" pitchFamily="34" charset="0"/>
                <a:ea typeface="Twentieth Century"/>
                <a:cs typeface="Twentieth Century"/>
              </a:rPr>
              <a:t>Consider the role the </a:t>
            </a:r>
            <a:r>
              <a:rPr lang="en-US" sz="2000" b="1" dirty="0">
                <a:solidFill>
                  <a:srgbClr val="000000"/>
                </a:solidFill>
                <a:effectLst/>
                <a:latin typeface="Tw Cen MT" panose="020B0602020104020603" pitchFamily="34" charset="0"/>
                <a:ea typeface="Twentieth Century"/>
                <a:cs typeface="Twentieth Century"/>
              </a:rPr>
              <a:t>Private Business and Vocational sector</a:t>
            </a:r>
            <a:r>
              <a:rPr lang="en-US" sz="2000" dirty="0">
                <a:solidFill>
                  <a:srgbClr val="000000"/>
                </a:solidFill>
                <a:effectLst/>
                <a:latin typeface="Tw Cen MT" panose="020B0602020104020603" pitchFamily="34" charset="0"/>
                <a:ea typeface="Twentieth Century"/>
                <a:cs typeface="Twentieth Century"/>
              </a:rPr>
              <a:t> for workforce needs</a:t>
            </a:r>
            <a:endParaRPr lang="en-US" sz="2000" dirty="0">
              <a:latin typeface="Tw Cen MT" panose="020B0602020104020603" pitchFamily="34" charset="0"/>
            </a:endParaRPr>
          </a:p>
        </p:txBody>
      </p:sp>
      <p:pic>
        <p:nvPicPr>
          <p:cNvPr id="13" name="Picture 12" descr="A picture containing shape&#10;&#10;Description automatically generated">
            <a:extLst>
              <a:ext uri="{FF2B5EF4-FFF2-40B4-BE49-F238E27FC236}">
                <a16:creationId xmlns:a16="http://schemas.microsoft.com/office/drawing/2014/main" id="{50BCD7BA-626E-96B6-4552-736A77DB0832}"/>
              </a:ext>
            </a:extLst>
          </p:cNvPr>
          <p:cNvPicPr>
            <a:picLocks noChangeAspect="1"/>
          </p:cNvPicPr>
          <p:nvPr/>
        </p:nvPicPr>
        <p:blipFill rotWithShape="1">
          <a:blip r:embed="rId3">
            <a:extLst>
              <a:ext uri="{28A0092B-C50C-407E-A947-70E740481C1C}">
                <a14:useLocalDpi xmlns:a14="http://schemas.microsoft.com/office/drawing/2010/main" val="0"/>
              </a:ext>
            </a:extLst>
          </a:blip>
          <a:srcRect r="58552"/>
          <a:stretch/>
        </p:blipFill>
        <p:spPr>
          <a:xfrm>
            <a:off x="246889" y="1600200"/>
            <a:ext cx="1738028" cy="1600200"/>
          </a:xfrm>
          <a:prstGeom prst="rect">
            <a:avLst/>
          </a:prstGeom>
        </p:spPr>
      </p:pic>
      <p:pic>
        <p:nvPicPr>
          <p:cNvPr id="14" name="Picture 13">
            <a:extLst>
              <a:ext uri="{FF2B5EF4-FFF2-40B4-BE49-F238E27FC236}">
                <a16:creationId xmlns:a16="http://schemas.microsoft.com/office/drawing/2014/main" id="{EFDF38D2-52B7-B876-49FD-C606EEC8EFEE}"/>
              </a:ext>
            </a:extLst>
          </p:cNvPr>
          <p:cNvPicPr>
            <a:picLocks noChangeAspect="1"/>
          </p:cNvPicPr>
          <p:nvPr/>
        </p:nvPicPr>
        <p:blipFill>
          <a:blip r:embed="rId4"/>
          <a:stretch>
            <a:fillRect/>
          </a:stretch>
        </p:blipFill>
        <p:spPr>
          <a:xfrm>
            <a:off x="-2732" y="3373245"/>
            <a:ext cx="2170364" cy="2475191"/>
          </a:xfrm>
          <a:prstGeom prst="rect">
            <a:avLst/>
          </a:prstGeom>
        </p:spPr>
      </p:pic>
      <p:sp>
        <p:nvSpPr>
          <p:cNvPr id="15" name="Slide Number Placeholder 14">
            <a:extLst>
              <a:ext uri="{FF2B5EF4-FFF2-40B4-BE49-F238E27FC236}">
                <a16:creationId xmlns:a16="http://schemas.microsoft.com/office/drawing/2014/main" id="{46E0AA2A-99A0-0341-16F3-E3DAC0726078}"/>
              </a:ext>
            </a:extLst>
          </p:cNvPr>
          <p:cNvSpPr txBox="1">
            <a:spLocks/>
          </p:cNvSpPr>
          <p:nvPr/>
        </p:nvSpPr>
        <p:spPr>
          <a:xfrm>
            <a:off x="162100" y="6419361"/>
            <a:ext cx="548640" cy="318784"/>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8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a:ln>
                <a:noFill/>
              </a:ln>
              <a:solidFill>
                <a:srgbClr val="015D83"/>
              </a:solidFill>
              <a:effectLst/>
              <a:uLnTx/>
              <a:uFillTx/>
              <a:latin typeface="Tw Cen MT" panose="020B0602020104020603" pitchFamily="34" charset="0"/>
              <a:ea typeface="+mn-ea"/>
              <a:cs typeface="Arial"/>
              <a:sym typeface="Arial"/>
            </a:endParaRPr>
          </a:p>
        </p:txBody>
      </p:sp>
    </p:spTree>
    <p:extLst>
      <p:ext uri="{BB962C8B-B14F-4D97-AF65-F5344CB8AC3E}">
        <p14:creationId xmlns:p14="http://schemas.microsoft.com/office/powerpoint/2010/main" val="165906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F236-DA03-124B-C5C7-0030BD9F3512}"/>
              </a:ext>
            </a:extLst>
          </p:cNvPr>
          <p:cNvSpPr>
            <a:spLocks noGrp="1"/>
          </p:cNvSpPr>
          <p:nvPr>
            <p:ph type="title"/>
          </p:nvPr>
        </p:nvSpPr>
        <p:spPr>
          <a:xfrm>
            <a:off x="616496" y="76200"/>
            <a:ext cx="10959008" cy="1310640"/>
          </a:xfrm>
        </p:spPr>
        <p:txBody>
          <a:bodyPr/>
          <a:lstStyle/>
          <a:p>
            <a:r>
              <a:rPr lang="en-US" dirty="0"/>
              <a:t>ICCB GOAL 2: Seamless Transition to Postsecondary and Work</a:t>
            </a:r>
          </a:p>
        </p:txBody>
      </p:sp>
      <p:pic>
        <p:nvPicPr>
          <p:cNvPr id="7" name="Picture 6">
            <a:extLst>
              <a:ext uri="{FF2B5EF4-FFF2-40B4-BE49-F238E27FC236}">
                <a16:creationId xmlns:a16="http://schemas.microsoft.com/office/drawing/2014/main" id="{D4B53F51-F3E0-9517-E367-BDA8253B5BD6}"/>
              </a:ext>
            </a:extLst>
          </p:cNvPr>
          <p:cNvPicPr>
            <a:picLocks noChangeAspect="1"/>
          </p:cNvPicPr>
          <p:nvPr/>
        </p:nvPicPr>
        <p:blipFill>
          <a:blip r:embed="rId2"/>
          <a:stretch>
            <a:fillRect/>
          </a:stretch>
        </p:blipFill>
        <p:spPr>
          <a:xfrm>
            <a:off x="0" y="1340833"/>
            <a:ext cx="12192000" cy="5517167"/>
          </a:xfrm>
          <a:prstGeom prst="rect">
            <a:avLst/>
          </a:prstGeom>
        </p:spPr>
      </p:pic>
    </p:spTree>
    <p:extLst>
      <p:ext uri="{BB962C8B-B14F-4D97-AF65-F5344CB8AC3E}">
        <p14:creationId xmlns:p14="http://schemas.microsoft.com/office/powerpoint/2010/main" val="305909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9190-E51C-9CC7-56F6-C4BDC54FDF38}"/>
              </a:ext>
            </a:extLst>
          </p:cNvPr>
          <p:cNvSpPr>
            <a:spLocks noGrp="1"/>
          </p:cNvSpPr>
          <p:nvPr>
            <p:ph type="title"/>
          </p:nvPr>
        </p:nvSpPr>
        <p:spPr/>
        <p:txBody>
          <a:bodyPr/>
          <a:lstStyle/>
          <a:p>
            <a:r>
              <a:rPr lang="en-US" dirty="0"/>
              <a:t>ICCB GOAL 3: Economic and Workforce Development</a:t>
            </a:r>
          </a:p>
        </p:txBody>
      </p:sp>
      <p:pic>
        <p:nvPicPr>
          <p:cNvPr id="7" name="Picture 6">
            <a:extLst>
              <a:ext uri="{FF2B5EF4-FFF2-40B4-BE49-F238E27FC236}">
                <a16:creationId xmlns:a16="http://schemas.microsoft.com/office/drawing/2014/main" id="{6DA3F404-AD6A-6992-D6F2-C3036319F63B}"/>
              </a:ext>
            </a:extLst>
          </p:cNvPr>
          <p:cNvPicPr>
            <a:picLocks noChangeAspect="1"/>
          </p:cNvPicPr>
          <p:nvPr/>
        </p:nvPicPr>
        <p:blipFill>
          <a:blip r:embed="rId2"/>
          <a:stretch>
            <a:fillRect/>
          </a:stretch>
        </p:blipFill>
        <p:spPr>
          <a:xfrm>
            <a:off x="0" y="1308143"/>
            <a:ext cx="12192000" cy="5549857"/>
          </a:xfrm>
          <a:prstGeom prst="rect">
            <a:avLst/>
          </a:prstGeom>
        </p:spPr>
      </p:pic>
    </p:spTree>
    <p:extLst>
      <p:ext uri="{BB962C8B-B14F-4D97-AF65-F5344CB8AC3E}">
        <p14:creationId xmlns:p14="http://schemas.microsoft.com/office/powerpoint/2010/main" val="125866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Text&#10;&#10;Description automatically generated with low confidence">
            <a:extLst>
              <a:ext uri="{FF2B5EF4-FFF2-40B4-BE49-F238E27FC236}">
                <a16:creationId xmlns:a16="http://schemas.microsoft.com/office/drawing/2014/main" id="{9D1CD5F2-B0D0-4BF0-A998-A84FF96BD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8783" y="2450152"/>
            <a:ext cx="5505721" cy="822960"/>
          </a:xfrm>
          <a:prstGeom prst="rect">
            <a:avLst/>
          </a:prstGeom>
        </p:spPr>
      </p:pic>
      <p:sp>
        <p:nvSpPr>
          <p:cNvPr id="3" name="TextBox 2">
            <a:extLst>
              <a:ext uri="{FF2B5EF4-FFF2-40B4-BE49-F238E27FC236}">
                <a16:creationId xmlns:a16="http://schemas.microsoft.com/office/drawing/2014/main" id="{9475DFA4-B29D-DFD4-C979-2F6606AA36D6}"/>
              </a:ext>
            </a:extLst>
          </p:cNvPr>
          <p:cNvSpPr txBox="1"/>
          <p:nvPr/>
        </p:nvSpPr>
        <p:spPr>
          <a:xfrm>
            <a:off x="4398264" y="4784649"/>
            <a:ext cx="7698039"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w Cen MT" panose="020B0602020104020603" pitchFamily="34" charset="0"/>
                <a:cs typeface="Arial"/>
                <a:sym typeface="Arial"/>
              </a:rPr>
              <a:t>Illinois Board of Higher Education</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w Cen MT" panose="020B0602020104020603" pitchFamily="34" charset="0"/>
                <a:cs typeface="Arial"/>
                <a:sym typeface="Arial"/>
              </a:rPr>
              <a:t> Presentation to the ICCB</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w Cen MT" panose="020B0602020104020603" pitchFamily="34" charset="0"/>
                <a:cs typeface="Arial"/>
                <a:sym typeface="Arial"/>
              </a:rPr>
              <a:t>February 2, 2024</a:t>
            </a:r>
          </a:p>
        </p:txBody>
      </p:sp>
    </p:spTree>
    <p:extLst>
      <p:ext uri="{BB962C8B-B14F-4D97-AF65-F5344CB8AC3E}">
        <p14:creationId xmlns:p14="http://schemas.microsoft.com/office/powerpoint/2010/main" val="96035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D0F4B6E-5C41-1957-5F94-5088B25D8E14}"/>
              </a:ext>
            </a:extLst>
          </p:cNvPr>
          <p:cNvSpPr>
            <a:spLocks noGrp="1"/>
          </p:cNvSpPr>
          <p:nvPr>
            <p:ph type="title"/>
          </p:nvPr>
        </p:nvSpPr>
        <p:spPr>
          <a:xfrm>
            <a:off x="495300" y="18255"/>
            <a:ext cx="10128364" cy="1325563"/>
          </a:xfrm>
        </p:spPr>
        <p:txBody>
          <a:bodyPr/>
          <a:lstStyle/>
          <a:p>
            <a:r>
              <a:rPr lang="en-US"/>
              <a:t>A Thriving Illinois</a:t>
            </a:r>
          </a:p>
        </p:txBody>
      </p:sp>
      <p:sp>
        <p:nvSpPr>
          <p:cNvPr id="17" name="Slide Number Placeholder 14">
            <a:extLst>
              <a:ext uri="{FF2B5EF4-FFF2-40B4-BE49-F238E27FC236}">
                <a16:creationId xmlns:a16="http://schemas.microsoft.com/office/drawing/2014/main" id="{3C34132D-A445-0AC8-AA03-237C348E41E8}"/>
              </a:ext>
            </a:extLst>
          </p:cNvPr>
          <p:cNvSpPr>
            <a:spLocks noGrp="1"/>
          </p:cNvSpPr>
          <p:nvPr>
            <p:ph type="sldNum" sz="quarter" idx="12"/>
          </p:nvPr>
        </p:nvSpPr>
        <p:spPr>
          <a:xfrm>
            <a:off x="11696700" y="6419361"/>
            <a:ext cx="365066" cy="31878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8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srgbClr val="015D83"/>
              </a:solidFill>
              <a:effectLst/>
              <a:uLnTx/>
              <a:uFillTx/>
              <a:latin typeface="Tw Cen MT" panose="020B0602020104020603" pitchFamily="34" charset="0"/>
              <a:ea typeface="+mn-ea"/>
              <a:cs typeface="Arial"/>
              <a:sym typeface="Arial"/>
            </a:endParaRPr>
          </a:p>
        </p:txBody>
      </p:sp>
      <p:pic>
        <p:nvPicPr>
          <p:cNvPr id="18" name="Picture 17">
            <a:extLst>
              <a:ext uri="{FF2B5EF4-FFF2-40B4-BE49-F238E27FC236}">
                <a16:creationId xmlns:a16="http://schemas.microsoft.com/office/drawing/2014/main" id="{10079170-F2C7-77B0-7651-AA21597A7D6A}"/>
              </a:ext>
            </a:extLst>
          </p:cNvPr>
          <p:cNvPicPr>
            <a:picLocks noChangeAspect="1"/>
          </p:cNvPicPr>
          <p:nvPr/>
        </p:nvPicPr>
        <p:blipFill>
          <a:blip r:embed="rId4"/>
          <a:srcRect l="38" r="38"/>
          <a:stretch/>
        </p:blipFill>
        <p:spPr>
          <a:xfrm>
            <a:off x="2518348" y="1598881"/>
            <a:ext cx="9178352" cy="5258602"/>
          </a:xfrm>
          <a:prstGeom prst="rect">
            <a:avLst/>
          </a:prstGeom>
        </p:spPr>
      </p:pic>
      <p:pic>
        <p:nvPicPr>
          <p:cNvPr id="19" name="Picture 18" descr="Text&#10;&#10;Description automatically generated">
            <a:extLst>
              <a:ext uri="{FF2B5EF4-FFF2-40B4-BE49-F238E27FC236}">
                <a16:creationId xmlns:a16="http://schemas.microsoft.com/office/drawing/2014/main" id="{6DE90761-F512-8643-9B95-7AD8A7EC8E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262" y="1605671"/>
            <a:ext cx="4249280" cy="3206774"/>
          </a:xfrm>
          <a:prstGeom prst="rect">
            <a:avLst/>
          </a:prstGeom>
        </p:spPr>
      </p:pic>
    </p:spTree>
    <p:extLst>
      <p:ext uri="{BB962C8B-B14F-4D97-AF65-F5344CB8AC3E}">
        <p14:creationId xmlns:p14="http://schemas.microsoft.com/office/powerpoint/2010/main" val="1196956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43CF02-F262-7C2B-4433-F2B6300EC1BE}"/>
              </a:ext>
            </a:extLst>
          </p:cNvPr>
          <p:cNvSpPr>
            <a:spLocks noGrp="1"/>
          </p:cNvSpPr>
          <p:nvPr>
            <p:ph type="title"/>
          </p:nvPr>
        </p:nvSpPr>
        <p:spPr>
          <a:xfrm>
            <a:off x="495300" y="18255"/>
            <a:ext cx="10128364" cy="1325563"/>
          </a:xfrm>
        </p:spPr>
        <p:txBody>
          <a:bodyPr/>
          <a:lstStyle/>
          <a:p>
            <a:r>
              <a:rPr lang="en-US"/>
              <a:t>Strategies for a Thriving Illinois</a:t>
            </a:r>
          </a:p>
        </p:txBody>
      </p:sp>
      <p:pic>
        <p:nvPicPr>
          <p:cNvPr id="6" name="Picture 5" descr="A picture containing graphical user interface&#10;&#10;Description automatically generated">
            <a:extLst>
              <a:ext uri="{FF2B5EF4-FFF2-40B4-BE49-F238E27FC236}">
                <a16:creationId xmlns:a16="http://schemas.microsoft.com/office/drawing/2014/main" id="{9A247075-796B-3D1F-E2E8-BF9E191A4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179" y="4590561"/>
            <a:ext cx="4664908" cy="1828800"/>
          </a:xfrm>
          <a:prstGeom prst="rect">
            <a:avLst/>
          </a:prstGeom>
        </p:spPr>
      </p:pic>
      <p:pic>
        <p:nvPicPr>
          <p:cNvPr id="7" name="Picture 6" descr="A picture containing application&#10;&#10;Description automatically generated">
            <a:extLst>
              <a:ext uri="{FF2B5EF4-FFF2-40B4-BE49-F238E27FC236}">
                <a16:creationId xmlns:a16="http://schemas.microsoft.com/office/drawing/2014/main" id="{676C4FB1-9EAA-AE17-7F70-18E470315D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3787" y="3179618"/>
            <a:ext cx="4464425" cy="1828800"/>
          </a:xfrm>
          <a:prstGeom prst="rect">
            <a:avLst/>
          </a:prstGeom>
          <a:ln>
            <a:noFill/>
          </a:ln>
        </p:spPr>
      </p:pic>
      <p:pic>
        <p:nvPicPr>
          <p:cNvPr id="9" name="Picture 8" descr="A picture containing graphical user interface&#10;&#10;Description automatically generated">
            <a:extLst>
              <a:ext uri="{FF2B5EF4-FFF2-40B4-BE49-F238E27FC236}">
                <a16:creationId xmlns:a16="http://schemas.microsoft.com/office/drawing/2014/main" id="{2947DDD7-4029-8E9F-405F-B37FCD688CF9}"/>
              </a:ext>
            </a:extLst>
          </p:cNvPr>
          <p:cNvPicPr>
            <a:picLocks noChangeAspect="1"/>
          </p:cNvPicPr>
          <p:nvPr/>
        </p:nvPicPr>
        <p:blipFill rotWithShape="1">
          <a:blip r:embed="rId6">
            <a:extLst>
              <a:ext uri="{28A0092B-C50C-407E-A947-70E740481C1C}">
                <a14:useLocalDpi xmlns:a14="http://schemas.microsoft.com/office/drawing/2010/main" val="0"/>
              </a:ext>
            </a:extLst>
          </a:blip>
          <a:srcRect t="5639"/>
          <a:stretch/>
        </p:blipFill>
        <p:spPr>
          <a:xfrm>
            <a:off x="580672" y="1600200"/>
            <a:ext cx="4978810" cy="1828800"/>
          </a:xfrm>
          <a:prstGeom prst="rect">
            <a:avLst/>
          </a:prstGeom>
        </p:spPr>
      </p:pic>
      <p:sp>
        <p:nvSpPr>
          <p:cNvPr id="11" name="Slide Number Placeholder 14">
            <a:extLst>
              <a:ext uri="{FF2B5EF4-FFF2-40B4-BE49-F238E27FC236}">
                <a16:creationId xmlns:a16="http://schemas.microsoft.com/office/drawing/2014/main" id="{54D3FDD7-CF6C-FB6E-F439-AF27757A113F}"/>
              </a:ext>
            </a:extLst>
          </p:cNvPr>
          <p:cNvSpPr>
            <a:spLocks noGrp="1"/>
          </p:cNvSpPr>
          <p:nvPr>
            <p:ph type="sldNum" sz="quarter" idx="12"/>
          </p:nvPr>
        </p:nvSpPr>
        <p:spPr>
          <a:xfrm>
            <a:off x="11574087" y="6419361"/>
            <a:ext cx="487679" cy="31878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E7937-128E-4595-8BDA-0229FEBE1BCA}" type="slidenum">
              <a:rPr kumimoji="0" lang="en-US" sz="1800" b="0" i="0" u="none" strike="noStrike" kern="1200" cap="none" spc="0" normalizeH="0" baseline="0" noProof="0" smtClean="0">
                <a:ln>
                  <a:noFill/>
                </a:ln>
                <a:solidFill>
                  <a:srgbClr val="015D83"/>
                </a:solidFill>
                <a:effectLst/>
                <a:uLnTx/>
                <a:uFillTx/>
                <a:latin typeface="Tw Cen MT" panose="020B0602020104020603" pitchFamily="34" charset="0"/>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srgbClr val="015D83"/>
              </a:solidFill>
              <a:effectLst/>
              <a:uLnTx/>
              <a:uFillTx/>
              <a:latin typeface="Tw Cen MT" panose="020B0602020104020603" pitchFamily="34" charset="0"/>
              <a:ea typeface="+mn-ea"/>
              <a:cs typeface="Arial"/>
              <a:sym typeface="Arial"/>
            </a:endParaRPr>
          </a:p>
        </p:txBody>
      </p:sp>
    </p:spTree>
    <p:extLst>
      <p:ext uri="{BB962C8B-B14F-4D97-AF65-F5344CB8AC3E}">
        <p14:creationId xmlns:p14="http://schemas.microsoft.com/office/powerpoint/2010/main" val="308487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73889021-F587-474C-9FFD-7E46ED96D61D}" vid="{51822706-9F17-4E7D-AC47-F5785A462C4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Theme1</Template>
  <TotalTime>375</TotalTime>
  <Words>5086</Words>
  <Application>Microsoft Office PowerPoint</Application>
  <PresentationFormat>Widescreen</PresentationFormat>
  <Paragraphs>529</Paragraphs>
  <Slides>40</Slides>
  <Notes>35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Aptos</vt:lpstr>
      <vt:lpstr>Arial</vt:lpstr>
      <vt:lpstr>Calibri</vt:lpstr>
      <vt:lpstr>Courier New</vt:lpstr>
      <vt:lpstr>Roboto</vt:lpstr>
      <vt:lpstr>Times New Roman</vt:lpstr>
      <vt:lpstr>Tw Cen MT</vt:lpstr>
      <vt:lpstr>Wingdings</vt:lpstr>
      <vt:lpstr>Theme1</vt:lpstr>
      <vt:lpstr>1_Office Theme</vt:lpstr>
      <vt:lpstr>4_Office Theme</vt:lpstr>
      <vt:lpstr>Mid-Year Board Goals Update</vt:lpstr>
      <vt:lpstr>ICCB Board Goals</vt:lpstr>
      <vt:lpstr>Strategies for a Thriving Illinois</vt:lpstr>
      <vt:lpstr>ICCB GOAL 1: Equity with Metrics</vt:lpstr>
      <vt:lpstr>ICCB GOAL 2: Seamless Transition to Postsecondary and Work</vt:lpstr>
      <vt:lpstr>ICCB GOAL 3: Economic and Workforce Development</vt:lpstr>
      <vt:lpstr>PowerPoint Presentation</vt:lpstr>
      <vt:lpstr>A Thriving Illinois</vt:lpstr>
      <vt:lpstr>Strategies for a Thriving Illinois</vt:lpstr>
      <vt:lpstr>Postsecondary attainment has increased but geographic disparities persist</vt:lpstr>
      <vt:lpstr>Rural adults less likely to have bachelor’s degree</vt:lpstr>
      <vt:lpstr>Disparities in Postsecondary Attainment</vt:lpstr>
      <vt:lpstr>Equity Gaps Facing African American Students</vt:lpstr>
      <vt:lpstr>Equity Gaps Facing Latinx Students</vt:lpstr>
      <vt:lpstr>Equity Gaps Facing Low-Income Students</vt:lpstr>
      <vt:lpstr>PowerPoint Presentation</vt:lpstr>
      <vt:lpstr>PowerPoint Presentation</vt:lpstr>
      <vt:lpstr>PowerPoint Presentation</vt:lpstr>
      <vt:lpstr>PowerPoint Presentation</vt:lpstr>
      <vt:lpstr>PowerPoint Presentation</vt:lpstr>
      <vt:lpstr>PowerPoint Presentation</vt:lpstr>
      <vt:lpstr>Equity Strategy 1: Support student learning renewal, social-emotional, and basic needs</vt:lpstr>
      <vt:lpstr>Equity Strategy 2: Establish and implement institution-level equity plans and practices to close gaps</vt:lpstr>
      <vt:lpstr>Equity Strategy 4: Attract and support working adults</vt:lpstr>
      <vt:lpstr>Equity Strategy 5: Consider implementation of Direct Admissions</vt:lpstr>
      <vt:lpstr>Equity Strategy 6: Expand equitable access, support, and success in early college </vt:lpstr>
      <vt:lpstr>Equity Strategy 7: Provide technical assistance to support developmental education reform</vt:lpstr>
      <vt:lpstr>PowerPoint Presentation</vt:lpstr>
      <vt:lpstr>Sustainability Strategy 2: Invest an additional $50M each year to reach $1 billion in MAP funding over 10 years Sustainability Strategy 3: Allow MAP to be used for year-round study</vt:lpstr>
      <vt:lpstr>Sustainability Strategy 4: Build programs to address challenges of “holds” on student accounts</vt:lpstr>
      <vt:lpstr>PowerPoint Presentation</vt:lpstr>
      <vt:lpstr>Growth Strategy 3: Align the state’s economic development and higher ed strategies, ensuring both address historic inequities</vt:lpstr>
      <vt:lpstr>Growth Strategy 5:  Establish a consortium of public universities and community colleges to better serve the incumbent early childhood workforce</vt:lpstr>
      <vt:lpstr>Strategy 6: Expand models of teaching and learning to align with work of the future;  Strategy 7: Enhance access to educator preparation programs;  Strategy 8: Strengthen statewide transfer system </vt:lpstr>
      <vt:lpstr>Next Steps outlined in A Thriving Illinois</vt:lpstr>
      <vt:lpstr>Where do we go from here?</vt:lpstr>
      <vt:lpstr>PowerPoint Presentation</vt:lpstr>
      <vt:lpstr>25 Strategies for a Thriving Illinois</vt:lpstr>
      <vt:lpstr>25 Strategies for a Thriving Illinois</vt:lpstr>
      <vt:lpstr>25 Strategies for a Thriving Illinois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Mid-Year Board Goals Update</dc:title>
  <dc:creator>Leann Arsenault</dc:creator>
  <cp:lastModifiedBy>Durham, Brian</cp:lastModifiedBy>
  <cp:revision>11</cp:revision>
  <dcterms:created xsi:type="dcterms:W3CDTF">2024-01-23T16:19:06Z</dcterms:created>
  <dcterms:modified xsi:type="dcterms:W3CDTF">2024-02-01T18:02:24Z</dcterms:modified>
</cp:coreProperties>
</file>